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3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4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5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5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5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7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7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8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8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8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9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9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9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9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9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0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0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0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0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0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1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2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2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2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lstStyle/>
          <a:p>
            <a:endParaRPr lang="ru-RU" sz="1800" b="0" strike="noStrike" spc="-1">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2100" b="0" strike="noStrike" spc="-1">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21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640" cy="2387160"/>
          </a:xfrm>
          <a:prstGeom prst="rect">
            <a:avLst/>
          </a:prstGeom>
        </p:spPr>
        <p:txBody>
          <a:bodyPr anchor="b"/>
          <a:lstStyle/>
          <a:p>
            <a:pPr algn="ctr">
              <a:lnSpc>
                <a:spcPct val="90000"/>
              </a:lnSpc>
            </a:pPr>
            <a:r>
              <a:rPr lang="ru-RU" sz="4500" b="0" strike="noStrike" spc="-1">
                <a:solidFill>
                  <a:srgbClr val="000000"/>
                </a:solidFill>
                <a:latin typeface="Calibri Light"/>
              </a:rPr>
              <a:t>Образец заголовка</a:t>
            </a:r>
            <a:endParaRPr lang="ru-RU" sz="4500" b="0" strike="noStrike" spc="-1">
              <a:solidFill>
                <a:srgbClr val="000000"/>
              </a:solidFill>
              <a:latin typeface="Calibri"/>
            </a:endParaRPr>
          </a:p>
        </p:txBody>
      </p:sp>
      <p:sp>
        <p:nvSpPr>
          <p:cNvPr id="6" name="PlaceHolder 2"/>
          <p:cNvSpPr>
            <a:spLocks noGrp="1"/>
          </p:cNvSpPr>
          <p:nvPr>
            <p:ph type="dt"/>
          </p:nvPr>
        </p:nvSpPr>
        <p:spPr>
          <a:xfrm>
            <a:off x="628560" y="6356520"/>
            <a:ext cx="2057040" cy="364680"/>
          </a:xfrm>
          <a:prstGeom prst="rect">
            <a:avLst/>
          </a:prstGeom>
        </p:spPr>
        <p:txBody>
          <a:bodyPr anchor="ctr"/>
          <a:lstStyle/>
          <a:p>
            <a:pPr>
              <a:lnSpc>
                <a:spcPct val="100000"/>
              </a:lnSpc>
            </a:pPr>
            <a:fld id="{B67F38FB-7526-4829-956D-399734AF79B3}" type="datetime">
              <a:rPr lang="ru-RU" sz="900" b="0" strike="noStrike" spc="-1">
                <a:solidFill>
                  <a:srgbClr val="8B8B8B"/>
                </a:solidFill>
                <a:latin typeface="Calibri"/>
              </a:rPr>
              <a:t>18.12.2018</a:t>
            </a:fld>
            <a:endParaRPr lang="ru-RU" sz="9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p:spPr>
        <p:txBody>
          <a:bodyPr anchor="ctr"/>
          <a:lstStyle/>
          <a:p>
            <a:endParaRPr lang="ru-RU" sz="2400" b="0" strike="noStrike" spc="-1">
              <a:latin typeface="Times New Roman"/>
            </a:endParaRPr>
          </a:p>
        </p:txBody>
      </p:sp>
      <p:sp>
        <p:nvSpPr>
          <p:cNvPr id="3" name="PlaceHolder 4"/>
          <p:cNvSpPr>
            <a:spLocks noGrp="1"/>
          </p:cNvSpPr>
          <p:nvPr>
            <p:ph type="sldNum"/>
          </p:nvPr>
        </p:nvSpPr>
        <p:spPr>
          <a:xfrm>
            <a:off x="6458040" y="6356520"/>
            <a:ext cx="2057040" cy="364680"/>
          </a:xfrm>
          <a:prstGeom prst="rect">
            <a:avLst/>
          </a:prstGeom>
        </p:spPr>
        <p:txBody>
          <a:bodyPr anchor="ctr"/>
          <a:lstStyle/>
          <a:p>
            <a:pPr algn="r">
              <a:lnSpc>
                <a:spcPct val="100000"/>
              </a:lnSpc>
            </a:pPr>
            <a:fld id="{AC4FBB7C-95F5-4FC3-86A6-58D8959F2FDE}" type="slidenum">
              <a:rPr lang="ru-RU" sz="900" b="0" strike="noStrike" spc="-1">
                <a:solidFill>
                  <a:srgbClr val="8B8B8B"/>
                </a:solidFill>
                <a:latin typeface="Calibri"/>
              </a:rPr>
              <a:t>‹#›</a:t>
            </a:fld>
            <a:endParaRPr lang="ru-RU" sz="9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100" b="0" strike="noStrike" spc="-1">
                <a:solidFill>
                  <a:srgbClr val="000000"/>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1500" b="0" strike="noStrike" spc="-1">
                <a:solidFill>
                  <a:srgbClr val="000000"/>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350" b="0" strike="noStrike" spc="-1">
                <a:solidFill>
                  <a:srgbClr val="000000"/>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350" b="0" strike="noStrike" spc="-1">
                <a:solidFill>
                  <a:srgbClr val="000000"/>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628560" y="6356520"/>
            <a:ext cx="2057040" cy="364680"/>
          </a:xfrm>
          <a:prstGeom prst="rect">
            <a:avLst/>
          </a:prstGeom>
        </p:spPr>
        <p:txBody>
          <a:bodyPr anchor="ctr"/>
          <a:lstStyle/>
          <a:p>
            <a:pPr>
              <a:lnSpc>
                <a:spcPct val="100000"/>
              </a:lnSpc>
            </a:pPr>
            <a:fld id="{F92C2D67-E78D-476E-90C4-1C692FB221EC}" type="datetime">
              <a:rPr lang="ru-RU" sz="900" b="0" strike="noStrike" spc="-1">
                <a:solidFill>
                  <a:srgbClr val="8B8B8B"/>
                </a:solidFill>
                <a:latin typeface="Calibri"/>
              </a:rPr>
              <a:t>18.12.2018</a:t>
            </a:fld>
            <a:endParaRPr lang="ru-RU" sz="900" b="0" strike="noStrike" spc="-1">
              <a:latin typeface="Times New Roman"/>
            </a:endParaRPr>
          </a:p>
        </p:txBody>
      </p:sp>
      <p:sp>
        <p:nvSpPr>
          <p:cNvPr id="42" name="PlaceHolder 2"/>
          <p:cNvSpPr>
            <a:spLocks noGrp="1"/>
          </p:cNvSpPr>
          <p:nvPr>
            <p:ph type="ftr"/>
          </p:nvPr>
        </p:nvSpPr>
        <p:spPr>
          <a:xfrm>
            <a:off x="3029040" y="6356520"/>
            <a:ext cx="3085920" cy="364680"/>
          </a:xfrm>
          <a:prstGeom prst="rect">
            <a:avLst/>
          </a:prstGeom>
        </p:spPr>
        <p:txBody>
          <a:bodyPr anchor="ctr"/>
          <a:lstStyle/>
          <a:p>
            <a:endParaRPr lang="ru-RU" sz="2400" b="0" strike="noStrike" spc="-1">
              <a:latin typeface="Times New Roman"/>
            </a:endParaRPr>
          </a:p>
        </p:txBody>
      </p:sp>
      <p:sp>
        <p:nvSpPr>
          <p:cNvPr id="43"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6E5A0C28-8110-4976-8D26-563F715D9E67}" type="slidenum">
              <a:rPr lang="ru-RU" sz="900" b="0" strike="noStrike" spc="-1">
                <a:solidFill>
                  <a:srgbClr val="8B8B8B"/>
                </a:solidFill>
                <a:latin typeface="Calibri"/>
              </a:rPr>
              <a:t>‹#›</a:t>
            </a:fld>
            <a:endParaRPr lang="ru-RU" sz="900" b="0" strike="noStrike" spc="-1">
              <a:latin typeface="Times New Roman"/>
            </a:endParaRPr>
          </a:p>
        </p:txBody>
      </p:sp>
      <p:sp>
        <p:nvSpPr>
          <p:cNvPr id="44" name="PlaceHolder 4"/>
          <p:cNvSpPr>
            <a:spLocks noGrp="1"/>
          </p:cNvSpPr>
          <p:nvPr>
            <p:ph type="title"/>
          </p:nvPr>
        </p:nvSpPr>
        <p:spPr>
          <a:xfrm>
            <a:off x="457200" y="273600"/>
            <a:ext cx="8229240" cy="1144800"/>
          </a:xfrm>
          <a:prstGeom prst="rect">
            <a:avLst/>
          </a:prstGeom>
        </p:spPr>
        <p:txBody>
          <a:bodyPr lIns="0" tIns="0" rIns="0" bIns="0" anchor="ctr"/>
          <a:lstStyle/>
          <a:p>
            <a:r>
              <a:rPr lang="ru-RU" sz="1800" b="0" strike="noStrike" spc="-1">
                <a:solidFill>
                  <a:srgbClr val="000000"/>
                </a:solidFill>
                <a:latin typeface="Calibri"/>
              </a:rPr>
              <a:t>Для правки текста заглавия щёлкните мышью</a:t>
            </a:r>
          </a:p>
        </p:txBody>
      </p:sp>
      <p:sp>
        <p:nvSpPr>
          <p:cNvPr id="45"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100" b="0" strike="noStrike" spc="-1">
                <a:solidFill>
                  <a:srgbClr val="000000"/>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1500" b="0" strike="noStrike" spc="-1">
                <a:solidFill>
                  <a:srgbClr val="000000"/>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350" b="0" strike="noStrike" spc="-1">
                <a:solidFill>
                  <a:srgbClr val="000000"/>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350" b="0" strike="noStrike" spc="-1">
                <a:solidFill>
                  <a:srgbClr val="000000"/>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ru-RU" sz="3300" b="0" strike="noStrike" spc="-1">
                <a:solidFill>
                  <a:srgbClr val="000000"/>
                </a:solidFill>
                <a:latin typeface="Calibri Light"/>
              </a:rPr>
              <a:t>Образец заголовка</a:t>
            </a:r>
            <a:endParaRPr lang="ru-RU" sz="3300" b="0" strike="noStrike" spc="-1">
              <a:solidFill>
                <a:srgbClr val="000000"/>
              </a:solidFill>
              <a:latin typeface="Calibri"/>
            </a:endParaRPr>
          </a:p>
        </p:txBody>
      </p:sp>
      <p:sp>
        <p:nvSpPr>
          <p:cNvPr id="83" name="PlaceHolder 2"/>
          <p:cNvSpPr>
            <a:spLocks noGrp="1"/>
          </p:cNvSpPr>
          <p:nvPr>
            <p:ph type="body"/>
          </p:nvPr>
        </p:nvSpPr>
        <p:spPr>
          <a:xfrm>
            <a:off x="628560" y="1825560"/>
            <a:ext cx="7886520" cy="4350960"/>
          </a:xfrm>
          <a:prstGeom prst="rect">
            <a:avLst/>
          </a:prstGeom>
        </p:spPr>
        <p:txBody>
          <a:bodyPr/>
          <a:lstStyle/>
          <a:p>
            <a:pPr marL="171360" indent="-171000">
              <a:lnSpc>
                <a:spcPct val="90000"/>
              </a:lnSpc>
              <a:spcBef>
                <a:spcPts val="751"/>
              </a:spcBef>
              <a:buClr>
                <a:srgbClr val="000000"/>
              </a:buClr>
              <a:buFont typeface="Arial"/>
              <a:buChar char="•"/>
            </a:pPr>
            <a:r>
              <a:rPr lang="ru-RU" sz="2100" b="0" strike="noStrike" spc="-1">
                <a:solidFill>
                  <a:srgbClr val="000000"/>
                </a:solidFill>
                <a:latin typeface="Calibri"/>
              </a:rPr>
              <a:t>Образец текста</a:t>
            </a:r>
          </a:p>
          <a:p>
            <a:pPr marL="514440" lvl="1" indent="-171000">
              <a:lnSpc>
                <a:spcPct val="90000"/>
              </a:lnSpc>
              <a:spcBef>
                <a:spcPts val="374"/>
              </a:spcBef>
              <a:buClr>
                <a:srgbClr val="000000"/>
              </a:buClr>
              <a:buFont typeface="Arial"/>
              <a:buChar char="•"/>
            </a:pPr>
            <a:r>
              <a:rPr lang="ru-RU" sz="1800" b="0" strike="noStrike" spc="-1">
                <a:solidFill>
                  <a:srgbClr val="000000"/>
                </a:solidFill>
                <a:latin typeface="Calibri"/>
              </a:rPr>
              <a:t>Второй уровень</a:t>
            </a:r>
          </a:p>
          <a:p>
            <a:pPr marL="857160" lvl="2" indent="-171000">
              <a:lnSpc>
                <a:spcPct val="90000"/>
              </a:lnSpc>
              <a:spcBef>
                <a:spcPts val="374"/>
              </a:spcBef>
              <a:buClr>
                <a:srgbClr val="000000"/>
              </a:buClr>
              <a:buFont typeface="Arial"/>
              <a:buChar char="•"/>
            </a:pPr>
            <a:r>
              <a:rPr lang="ru-RU" sz="1500" b="0" strike="noStrike" spc="-1">
                <a:solidFill>
                  <a:srgbClr val="000000"/>
                </a:solidFill>
                <a:latin typeface="Calibri"/>
              </a:rPr>
              <a:t>Третий уровень</a:t>
            </a:r>
          </a:p>
          <a:p>
            <a:pPr marL="1200240" lvl="3" indent="-171000">
              <a:lnSpc>
                <a:spcPct val="90000"/>
              </a:lnSpc>
              <a:spcBef>
                <a:spcPts val="374"/>
              </a:spcBef>
              <a:buClr>
                <a:srgbClr val="000000"/>
              </a:buClr>
              <a:buFont typeface="Arial"/>
              <a:buChar char="•"/>
            </a:pPr>
            <a:r>
              <a:rPr lang="ru-RU" sz="1350" b="0" strike="noStrike" spc="-1">
                <a:solidFill>
                  <a:srgbClr val="000000"/>
                </a:solidFill>
                <a:latin typeface="Calibri"/>
              </a:rPr>
              <a:t>Четвертый уровень</a:t>
            </a:r>
          </a:p>
          <a:p>
            <a:pPr marL="1542960" lvl="4" indent="-171000">
              <a:lnSpc>
                <a:spcPct val="90000"/>
              </a:lnSpc>
              <a:spcBef>
                <a:spcPts val="374"/>
              </a:spcBef>
              <a:buClr>
                <a:srgbClr val="000000"/>
              </a:buClr>
              <a:buFont typeface="Arial"/>
              <a:buChar char="•"/>
            </a:pPr>
            <a:r>
              <a:rPr lang="ru-RU" sz="1350" b="0" strike="noStrike" spc="-1">
                <a:solidFill>
                  <a:srgbClr val="000000"/>
                </a:solidFill>
                <a:latin typeface="Calibri"/>
              </a:rPr>
              <a:t>Пятый уровень</a:t>
            </a:r>
          </a:p>
        </p:txBody>
      </p:sp>
      <p:sp>
        <p:nvSpPr>
          <p:cNvPr id="84" name="PlaceHolder 3"/>
          <p:cNvSpPr>
            <a:spLocks noGrp="1"/>
          </p:cNvSpPr>
          <p:nvPr>
            <p:ph type="dt"/>
          </p:nvPr>
        </p:nvSpPr>
        <p:spPr>
          <a:xfrm>
            <a:off x="628560" y="6356520"/>
            <a:ext cx="2057040" cy="364680"/>
          </a:xfrm>
          <a:prstGeom prst="rect">
            <a:avLst/>
          </a:prstGeom>
        </p:spPr>
        <p:txBody>
          <a:bodyPr anchor="ctr"/>
          <a:lstStyle/>
          <a:p>
            <a:pPr>
              <a:lnSpc>
                <a:spcPct val="100000"/>
              </a:lnSpc>
            </a:pPr>
            <a:fld id="{233E203B-0978-471D-BFFC-807ABDD9B1F0}" type="datetime">
              <a:rPr lang="ru-RU" sz="900" b="0" strike="noStrike" spc="-1">
                <a:solidFill>
                  <a:srgbClr val="8B8B8B"/>
                </a:solidFill>
                <a:latin typeface="Calibri"/>
              </a:rPr>
              <a:t>18.12.2018</a:t>
            </a:fld>
            <a:endParaRPr lang="ru-RU" sz="900" b="0" strike="noStrike" spc="-1">
              <a:latin typeface="Times New Roman"/>
            </a:endParaRPr>
          </a:p>
        </p:txBody>
      </p:sp>
      <p:sp>
        <p:nvSpPr>
          <p:cNvPr id="85" name="PlaceHolder 4"/>
          <p:cNvSpPr>
            <a:spLocks noGrp="1"/>
          </p:cNvSpPr>
          <p:nvPr>
            <p:ph type="ftr"/>
          </p:nvPr>
        </p:nvSpPr>
        <p:spPr>
          <a:xfrm>
            <a:off x="3029040" y="6356520"/>
            <a:ext cx="3085920" cy="364680"/>
          </a:xfrm>
          <a:prstGeom prst="rect">
            <a:avLst/>
          </a:prstGeom>
        </p:spPr>
        <p:txBody>
          <a:bodyPr anchor="ctr"/>
          <a:lstStyle/>
          <a:p>
            <a:endParaRPr lang="ru-RU" sz="2400" b="0" strike="noStrike" spc="-1">
              <a:latin typeface="Times New Roman"/>
            </a:endParaRPr>
          </a:p>
        </p:txBody>
      </p:sp>
      <p:sp>
        <p:nvSpPr>
          <p:cNvPr id="86"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5DE5B29B-2324-42DB-A104-5D67482ED873}" type="slidenum">
              <a:rPr lang="ru-RU" sz="900" b="0" strike="noStrike" spc="-1">
                <a:solidFill>
                  <a:srgbClr val="8B8B8B"/>
                </a:solidFill>
                <a:latin typeface="Calibri"/>
              </a:rPr>
              <a:t>‹#›</a:t>
            </a:fld>
            <a:endParaRPr lang="ru-RU" sz="9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3286080" y="210960"/>
            <a:ext cx="5714640" cy="158472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nSpc>
                <a:spcPct val="100000"/>
              </a:lnSpc>
            </a:pPr>
            <a:r>
              <a:rPr lang="ru-RU" sz="2000" b="0" strike="noStrike" spc="-1">
                <a:solidFill>
                  <a:srgbClr val="002060"/>
                </a:solidFill>
                <a:latin typeface="Segoe Print"/>
                <a:ea typeface="Times New Roman"/>
              </a:rPr>
              <a:t>Не умолкну ради Сиона </a:t>
            </a:r>
            <a:endParaRPr lang="ru-RU" sz="2000" b="0" strike="noStrike" spc="-1">
              <a:latin typeface="Arial"/>
            </a:endParaRPr>
          </a:p>
          <a:p>
            <a:pPr>
              <a:lnSpc>
                <a:spcPct val="100000"/>
              </a:lnSpc>
            </a:pPr>
            <a:r>
              <a:rPr lang="ru-RU" sz="2000" b="0" strike="noStrike" spc="-1">
                <a:solidFill>
                  <a:srgbClr val="002060"/>
                </a:solidFill>
                <a:latin typeface="Segoe Print"/>
                <a:ea typeface="Times New Roman"/>
              </a:rPr>
              <a:t>        и ради Иерусалима не успокоюсь          </a:t>
            </a:r>
            <a:r>
              <a:rPr lang="ru-RU" sz="2000" b="0" strike="noStrike" spc="-1">
                <a:solidFill>
                  <a:srgbClr val="002060"/>
                </a:solidFill>
                <a:latin typeface="Comic Sans MS"/>
                <a:ea typeface="Times New Roman"/>
              </a:rPr>
              <a:t>                                      </a:t>
            </a:r>
            <a:endParaRPr lang="ru-RU" sz="2000" b="0" strike="noStrike" spc="-1">
              <a:latin typeface="Arial"/>
            </a:endParaRPr>
          </a:p>
          <a:p>
            <a:pPr>
              <a:lnSpc>
                <a:spcPct val="100000"/>
              </a:lnSpc>
            </a:pPr>
            <a:r>
              <a:rPr lang="ru-RU" sz="2000" b="0" strike="noStrike" spc="-1">
                <a:solidFill>
                  <a:srgbClr val="002060"/>
                </a:solidFill>
                <a:latin typeface="Comic Sans MS"/>
                <a:ea typeface="Times New Roman"/>
              </a:rPr>
              <a:t>                                                   </a:t>
            </a:r>
            <a:r>
              <a:rPr lang="ru-RU" sz="2000" b="0" strike="noStrike" spc="-1">
                <a:solidFill>
                  <a:srgbClr val="002060"/>
                </a:solidFill>
                <a:latin typeface="Segoe Print"/>
                <a:ea typeface="Times New Roman"/>
              </a:rPr>
              <a:t>(Ис. 62:1)</a:t>
            </a:r>
            <a:endParaRPr lang="ru-RU" sz="2000" b="0" strike="noStrike" spc="-1">
              <a:latin typeface="Arial"/>
            </a:endParaRPr>
          </a:p>
          <a:p>
            <a:pPr>
              <a:lnSpc>
                <a:spcPct val="100000"/>
              </a:lnSpc>
            </a:pPr>
            <a:endParaRPr lang="ru-RU" sz="2000" b="0" strike="noStrike" spc="-1">
              <a:latin typeface="Arial"/>
            </a:endParaRPr>
          </a:p>
        </p:txBody>
      </p:sp>
      <p:sp>
        <p:nvSpPr>
          <p:cNvPr id="124" name="CustomShape 2"/>
          <p:cNvSpPr/>
          <p:nvPr/>
        </p:nvSpPr>
        <p:spPr>
          <a:xfrm>
            <a:off x="1928880" y="1671144"/>
            <a:ext cx="7214760" cy="3245375"/>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endParaRPr lang="ru-RU" sz="1800" b="0" strike="noStrike" spc="-1" dirty="0">
              <a:latin typeface="Arial"/>
            </a:endParaRPr>
          </a:p>
          <a:p>
            <a:pPr algn="ctr">
              <a:lnSpc>
                <a:spcPct val="100000"/>
              </a:lnSpc>
            </a:pPr>
            <a:r>
              <a:rPr lang="ru-RU" sz="3200" b="1" strike="noStrike" spc="49" dirty="0">
                <a:solidFill>
                  <a:srgbClr val="002060"/>
                </a:solidFill>
                <a:latin typeface="Calibri"/>
                <a:ea typeface="Times New Roman"/>
              </a:rPr>
              <a:t>Костромское отделение Императорского Православного Палестинского Общества</a:t>
            </a:r>
            <a:endParaRPr lang="ru-RU" sz="3200" b="0" strike="noStrike" spc="-1" dirty="0">
              <a:latin typeface="Arial"/>
            </a:endParaRPr>
          </a:p>
          <a:p>
            <a:pPr algn="ctr">
              <a:lnSpc>
                <a:spcPct val="100000"/>
              </a:lnSpc>
            </a:pPr>
            <a:endParaRPr lang="ru-RU" sz="3200" b="0" strike="noStrike" spc="-1" dirty="0">
              <a:latin typeface="Arial"/>
            </a:endParaRPr>
          </a:p>
          <a:p>
            <a:pPr algn="ctr">
              <a:lnSpc>
                <a:spcPct val="100000"/>
              </a:lnSpc>
            </a:pPr>
            <a:r>
              <a:rPr lang="ru-RU" sz="2800" b="1" strike="noStrike" spc="49" dirty="0">
                <a:solidFill>
                  <a:srgbClr val="002060"/>
                </a:solidFill>
                <a:latin typeface="Calibri"/>
                <a:ea typeface="Times New Roman"/>
              </a:rPr>
              <a:t>История и современность</a:t>
            </a:r>
            <a:endParaRPr lang="ru-RU" sz="2800" b="0" strike="noStrike" spc="-1" dirty="0">
              <a:latin typeface="Arial"/>
            </a:endParaRPr>
          </a:p>
          <a:p>
            <a:pPr algn="ctr">
              <a:lnSpc>
                <a:spcPct val="100000"/>
              </a:lnSpc>
            </a:pPr>
            <a:r>
              <a:rPr lang="ru-RU" sz="2800" b="1" strike="noStrike" spc="49" dirty="0">
                <a:solidFill>
                  <a:srgbClr val="002060"/>
                </a:solidFill>
                <a:latin typeface="Calibri"/>
                <a:ea typeface="Times New Roman"/>
              </a:rPr>
              <a:t>К 120летию </a:t>
            </a:r>
            <a:r>
              <a:rPr lang="ru-RU" sz="2800" b="1" strike="noStrike" spc="49">
                <a:solidFill>
                  <a:srgbClr val="002060"/>
                </a:solidFill>
                <a:latin typeface="Calibri"/>
                <a:ea typeface="Times New Roman"/>
              </a:rPr>
              <a:t>создания </a:t>
            </a:r>
            <a:r>
              <a:rPr lang="ru-RU" sz="2800" b="1" strike="noStrike" spc="49" smtClean="0">
                <a:solidFill>
                  <a:srgbClr val="002060"/>
                </a:solidFill>
                <a:latin typeface="Calibri"/>
                <a:ea typeface="Times New Roman"/>
              </a:rPr>
              <a:t>Костромского </a:t>
            </a:r>
            <a:r>
              <a:rPr lang="ru-RU" sz="2800" b="1" strike="noStrike" spc="49" dirty="0">
                <a:solidFill>
                  <a:srgbClr val="002060"/>
                </a:solidFill>
                <a:latin typeface="Calibri"/>
                <a:ea typeface="Times New Roman"/>
              </a:rPr>
              <a:t>отделения Императорского Православного Общества</a:t>
            </a:r>
            <a:endParaRPr lang="ru-RU" sz="2800" b="0" strike="noStrike" spc="-1" dirty="0">
              <a:latin typeface="Arial"/>
            </a:endParaRPr>
          </a:p>
        </p:txBody>
      </p:sp>
      <p:pic>
        <p:nvPicPr>
          <p:cNvPr id="125" name="Picture 6"/>
          <p:cNvPicPr/>
          <p:nvPr/>
        </p:nvPicPr>
        <p:blipFill>
          <a:blip r:embed="rId2"/>
          <a:stretch/>
        </p:blipFill>
        <p:spPr>
          <a:xfrm>
            <a:off x="214200" y="357120"/>
            <a:ext cx="1999800" cy="2001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2"/>
          <p:cNvPicPr/>
          <p:nvPr/>
        </p:nvPicPr>
        <p:blipFill>
          <a:blip r:embed="rId2"/>
          <a:stretch/>
        </p:blipFill>
        <p:spPr>
          <a:xfrm>
            <a:off x="683640" y="476640"/>
            <a:ext cx="7776360" cy="5241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0" y="62640"/>
            <a:ext cx="9143640" cy="222336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400" b="0" strike="noStrike" spc="-1">
                <a:solidFill>
                  <a:srgbClr val="000000"/>
                </a:solidFill>
                <a:latin typeface="Bookman Old Style"/>
                <a:ea typeface="Times New Roman"/>
              </a:rPr>
              <a:t>Спустя 110 лет со дня основания Общества 22 мая 1992 года Президиум Верховного совета РФ принял постановление восстановить историческое имя Императорского Православного Палестинского Общества и рекомендовал правительству РФ принять необходимые меры по практическому восстановлению и возвращению ИППО его имуществ и прав. Сегодня под руководством С. В. Степашина, при содействии МИД РФ, Русской Православной Церкви, государственных и общественных структур Россия возвращается на Ближний Восток в формате своего исторического присутствия в регионе: строит культурные центры, школы, музейно-парковые комплексы, возвращает объекты российской собственности. 28 декабря 2013 года символ русского присутствия на Святой Земле – Сергиевское подворье было возвращено в российскую собственность и сегодня на нем развивается исторический флаг ИППО.</a:t>
            </a:r>
            <a:r>
              <a:rPr lang="ru-RU" sz="1400" b="0" strike="noStrike" spc="-1">
                <a:solidFill>
                  <a:srgbClr val="000000"/>
                </a:solidFill>
                <a:latin typeface="Bookman Old Style"/>
                <a:ea typeface="Calibri"/>
              </a:rPr>
              <a:t> </a:t>
            </a:r>
            <a:endParaRPr lang="ru-RU" sz="1400" b="0" strike="noStrike" spc="-1">
              <a:latin typeface="Arial"/>
            </a:endParaRPr>
          </a:p>
        </p:txBody>
      </p:sp>
      <p:pic>
        <p:nvPicPr>
          <p:cNvPr id="160" name="Picture 5"/>
          <p:cNvPicPr/>
          <p:nvPr/>
        </p:nvPicPr>
        <p:blipFill>
          <a:blip r:embed="rId2"/>
          <a:srcRect l="27166" r="6685"/>
          <a:stretch/>
        </p:blipFill>
        <p:spPr>
          <a:xfrm>
            <a:off x="5868000" y="2349000"/>
            <a:ext cx="3048120" cy="2592000"/>
          </a:xfrm>
          <a:prstGeom prst="rect">
            <a:avLst/>
          </a:prstGeom>
          <a:ln>
            <a:noFill/>
          </a:ln>
          <a:effectLst>
            <a:outerShdw blurRad="292100" dist="139498" dir="2700000" algn="tl" rotWithShape="0">
              <a:srgbClr val="333333">
                <a:alpha val="65000"/>
              </a:srgbClr>
            </a:outerShdw>
          </a:effectLst>
        </p:spPr>
      </p:pic>
      <p:pic>
        <p:nvPicPr>
          <p:cNvPr id="161" name="Рисунок 4"/>
          <p:cNvPicPr/>
          <p:nvPr/>
        </p:nvPicPr>
        <p:blipFill>
          <a:blip r:embed="rId3"/>
          <a:stretch/>
        </p:blipFill>
        <p:spPr>
          <a:xfrm>
            <a:off x="899640" y="2781000"/>
            <a:ext cx="3816000" cy="2952000"/>
          </a:xfrm>
          <a:prstGeom prst="rect">
            <a:avLst/>
          </a:prstGeom>
          <a:ln>
            <a:noFill/>
          </a:ln>
          <a:effectLst>
            <a:outerShdw blurRad="292100" dist="139498" dir="2700000" algn="tl" rotWithShape="0">
              <a:srgbClr val="333333">
                <a:alpha val="65000"/>
              </a:srgbClr>
            </a:outerShdw>
          </a:effectLst>
        </p:spPr>
      </p:pic>
      <p:sp>
        <p:nvSpPr>
          <p:cNvPr id="162" name="CustomShape 2"/>
          <p:cNvSpPr/>
          <p:nvPr/>
        </p:nvSpPr>
        <p:spPr>
          <a:xfrm>
            <a:off x="899640" y="5733360"/>
            <a:ext cx="3816000" cy="4316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spcAft>
                <a:spcPts val="1001"/>
              </a:spcAft>
            </a:pPr>
            <a:r>
              <a:rPr lang="ru-RU" sz="1400" b="1" strike="noStrike" spc="-1">
                <a:solidFill>
                  <a:srgbClr val="002060"/>
                </a:solidFill>
                <a:latin typeface="Bookman Old Style"/>
              </a:rPr>
              <a:t>Александровское подворье                            в Иерусалиме.  Фото 2013 года</a:t>
            </a:r>
            <a:endParaRPr lang="ru-RU"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0" y="123840"/>
            <a:ext cx="9143640" cy="307584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endParaRPr lang="ru-RU" sz="1800" b="0" strike="noStrike" spc="-1">
              <a:latin typeface="Arial"/>
            </a:endParaRPr>
          </a:p>
          <a:p>
            <a:pPr algn="ctr">
              <a:lnSpc>
                <a:spcPct val="100000"/>
              </a:lnSpc>
            </a:pPr>
            <a:r>
              <a:rPr lang="ru-RU" sz="1400" b="1" strike="noStrike" spc="-1">
                <a:solidFill>
                  <a:srgbClr val="000000"/>
                </a:solidFill>
                <a:latin typeface="Bookman Old Style"/>
                <a:ea typeface="Times New Roman"/>
              </a:rPr>
              <a:t>2009 год </a:t>
            </a:r>
            <a:r>
              <a:rPr lang="ru-RU" sz="1400" b="0" strike="noStrike" spc="-1">
                <a:solidFill>
                  <a:srgbClr val="000000"/>
                </a:solidFill>
                <a:latin typeface="Bookman Old Style"/>
                <a:ea typeface="Times New Roman"/>
              </a:rPr>
              <a:t>стал годом начала возрождения Костромского отделения Императорского Православного Палестинского Общества. Членами ИППО стали ректор Костромской духовной семинарии архимандрит Геннадий (Гоголев, ныне епископ Каскеленский, Казахстанский митрополичий округ), </a:t>
            </a:r>
            <a:r>
              <a:rPr lang="ru-RU" sz="1400" b="0" strike="noStrike" spc="-1">
                <a:solidFill>
                  <a:srgbClr val="000000"/>
                </a:solidFill>
                <a:latin typeface="Bookman Old Style"/>
                <a:ea typeface="Calibri"/>
              </a:rPr>
              <a:t>генеральный директор ОАО ТК «Высоковский», Первый заместитель председателя Костромской областной Думы</a:t>
            </a:r>
            <a:r>
              <a:rPr lang="ru-RU" sz="1400" b="0" strike="noStrike" spc="-1">
                <a:solidFill>
                  <a:srgbClr val="000000"/>
                </a:solidFill>
                <a:latin typeface="Bookman Old Style"/>
                <a:ea typeface="Times New Roman"/>
              </a:rPr>
              <a:t> А.В. Ситников (председатель), и</a:t>
            </a:r>
            <a:r>
              <a:rPr lang="ru-RU" sz="1400" b="0" strike="noStrike" spc="-1">
                <a:solidFill>
                  <a:srgbClr val="000000"/>
                </a:solidFill>
                <a:latin typeface="Bookman Old Style"/>
                <a:ea typeface="Calibri"/>
              </a:rPr>
              <a:t> Председатель Костромской областной Думы А.И. Бычков.</a:t>
            </a:r>
            <a:endParaRPr lang="ru-RU" sz="1400" b="0" strike="noStrike" spc="-1">
              <a:latin typeface="Arial"/>
            </a:endParaRPr>
          </a:p>
          <a:p>
            <a:pPr algn="ctr">
              <a:lnSpc>
                <a:spcPct val="100000"/>
              </a:lnSpc>
            </a:pPr>
            <a:r>
              <a:rPr lang="ru-RU" sz="1400" b="0" strike="noStrike" spc="-1">
                <a:solidFill>
                  <a:srgbClr val="000000"/>
                </a:solidFill>
                <a:latin typeface="Bookman Old Style"/>
                <a:ea typeface="Calibri"/>
              </a:rPr>
              <a:t>28 июля 2014 года решением Совета ИППО членами Костромского отделения ИППО стали профессор протоиерей Дмитрий Сазонов, председатель Костромского отделения РГО                                Р.В. Рябинцев, доцент КГТУ Л.И. Сизинцева, бизнесмен О.А. Лебедев, преподаватель КГУ им. Н. А. Некрасова Н. В. Сорокин.</a:t>
            </a:r>
            <a:endParaRPr lang="ru-RU" sz="1400" b="0" strike="noStrike" spc="-1">
              <a:latin typeface="Arial"/>
            </a:endParaRPr>
          </a:p>
          <a:p>
            <a:pPr algn="ctr">
              <a:lnSpc>
                <a:spcPct val="100000"/>
              </a:lnSpc>
            </a:pPr>
            <a:r>
              <a:rPr lang="ru-RU" sz="1400" b="0" strike="noStrike" spc="-1">
                <a:solidFill>
                  <a:srgbClr val="000000"/>
                </a:solidFill>
                <a:latin typeface="Bookman Old Style"/>
                <a:ea typeface="Calibri"/>
              </a:rPr>
              <a:t>Состав Костромского отделения постоянно пополняется новыми членами. В ноябре 2017 года Региональное отделение ИППО в Костромской области пополнилось в лице главы Костромской митрополии, митрополита Костромского и Нерехтского Ферапонта (Кашина).</a:t>
            </a:r>
            <a:endParaRPr lang="ru-RU" sz="1400" b="0" strike="noStrike" spc="-1">
              <a:latin typeface="Arial"/>
            </a:endParaRPr>
          </a:p>
        </p:txBody>
      </p:sp>
      <p:pic>
        <p:nvPicPr>
          <p:cNvPr id="164" name="Picture 2"/>
          <p:cNvPicPr/>
          <p:nvPr/>
        </p:nvPicPr>
        <p:blipFill>
          <a:blip r:embed="rId2"/>
          <a:stretch/>
        </p:blipFill>
        <p:spPr>
          <a:xfrm>
            <a:off x="467640" y="3285000"/>
            <a:ext cx="3456720" cy="2592000"/>
          </a:xfrm>
          <a:prstGeom prst="rect">
            <a:avLst/>
          </a:prstGeom>
          <a:ln>
            <a:noFill/>
          </a:ln>
          <a:effectLst>
            <a:outerShdw blurRad="292100" dist="139498" dir="2700000" algn="tl" rotWithShape="0">
              <a:srgbClr val="333333">
                <a:alpha val="65000"/>
              </a:srgbClr>
            </a:outerShdw>
          </a:effectLst>
        </p:spPr>
      </p:pic>
      <p:pic>
        <p:nvPicPr>
          <p:cNvPr id="165" name="Picture 2"/>
          <p:cNvPicPr/>
          <p:nvPr/>
        </p:nvPicPr>
        <p:blipFill>
          <a:blip r:embed="rId3"/>
          <a:stretch/>
        </p:blipFill>
        <p:spPr>
          <a:xfrm>
            <a:off x="5364000" y="3285000"/>
            <a:ext cx="3453480" cy="2592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0" y="976320"/>
            <a:ext cx="5795640" cy="137088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endParaRPr lang="ru-RU" sz="1800" b="0" strike="noStrike" spc="-1">
              <a:latin typeface="Arial"/>
            </a:endParaRPr>
          </a:p>
          <a:p>
            <a:pPr algn="ctr">
              <a:lnSpc>
                <a:spcPct val="100000"/>
              </a:lnSpc>
            </a:pPr>
            <a:r>
              <a:rPr lang="ru-RU" sz="1400" b="0" strike="noStrike" spc="-1">
                <a:solidFill>
                  <a:srgbClr val="000000"/>
                </a:solidFill>
                <a:latin typeface="Bookman Old Style"/>
                <a:ea typeface="Calibri"/>
              </a:rPr>
              <a:t>В настоящее время членами Регионального отделения ИППО в Костромской области, включая председателя,                д-ра философских наук, кандидата богословия,</a:t>
            </a:r>
            <a:endParaRPr lang="ru-RU" sz="1400" b="0" strike="noStrike" spc="-1">
              <a:latin typeface="Arial"/>
            </a:endParaRPr>
          </a:p>
          <a:p>
            <a:pPr algn="ctr">
              <a:lnSpc>
                <a:spcPct val="100000"/>
              </a:lnSpc>
            </a:pPr>
            <a:r>
              <a:rPr lang="ru-RU" sz="1400" b="0" strike="noStrike" spc="-1">
                <a:solidFill>
                  <a:srgbClr val="000000"/>
                </a:solidFill>
                <a:latin typeface="Bookman Old Style"/>
                <a:ea typeface="Calibri"/>
              </a:rPr>
              <a:t> профессора протоиерея Дмитрия Сазонова числятся 9  человек.</a:t>
            </a:r>
            <a:endParaRPr lang="ru-RU" sz="1400" b="0" strike="noStrike" spc="-1">
              <a:latin typeface="Arial"/>
            </a:endParaRPr>
          </a:p>
        </p:txBody>
      </p:sp>
      <p:pic>
        <p:nvPicPr>
          <p:cNvPr id="167" name="Picture 3"/>
          <p:cNvPicPr/>
          <p:nvPr/>
        </p:nvPicPr>
        <p:blipFill>
          <a:blip r:embed="rId2"/>
          <a:srcRect t="17060"/>
          <a:stretch/>
        </p:blipFill>
        <p:spPr>
          <a:xfrm>
            <a:off x="5580000" y="404640"/>
            <a:ext cx="3178080" cy="3753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2"/>
          <p:cNvPicPr/>
          <p:nvPr/>
        </p:nvPicPr>
        <p:blipFill>
          <a:blip r:embed="rId2"/>
          <a:stretch/>
        </p:blipFill>
        <p:spPr>
          <a:xfrm>
            <a:off x="5311440" y="4339440"/>
            <a:ext cx="3579120" cy="2376000"/>
          </a:xfrm>
          <a:prstGeom prst="rect">
            <a:avLst/>
          </a:prstGeom>
          <a:ln>
            <a:noFill/>
          </a:ln>
          <a:effectLst>
            <a:outerShdw blurRad="292100" dist="139498" dir="2700000" algn="tl" rotWithShape="0">
              <a:srgbClr val="333333">
                <a:alpha val="65000"/>
              </a:srgbClr>
            </a:outerShdw>
          </a:effectLst>
        </p:spPr>
      </p:pic>
      <p:pic>
        <p:nvPicPr>
          <p:cNvPr id="169" name="Picture 2"/>
          <p:cNvPicPr/>
          <p:nvPr/>
        </p:nvPicPr>
        <p:blipFill>
          <a:blip r:embed="rId3"/>
          <a:stretch/>
        </p:blipFill>
        <p:spPr>
          <a:xfrm>
            <a:off x="124920" y="2035440"/>
            <a:ext cx="5186160" cy="4608000"/>
          </a:xfrm>
          <a:prstGeom prst="rect">
            <a:avLst/>
          </a:prstGeom>
          <a:ln>
            <a:noFill/>
          </a:ln>
          <a:effectLst>
            <a:outerShdw blurRad="292100" dist="139498" dir="2700000" algn="tl" rotWithShape="0">
              <a:srgbClr val="333333">
                <a:alpha val="65000"/>
              </a:srgbClr>
            </a:outerShdw>
          </a:effectLst>
        </p:spPr>
      </p:pic>
      <p:pic>
        <p:nvPicPr>
          <p:cNvPr id="170" name="Picture 3"/>
          <p:cNvPicPr/>
          <p:nvPr/>
        </p:nvPicPr>
        <p:blipFill>
          <a:blip r:embed="rId4"/>
          <a:stretch/>
        </p:blipFill>
        <p:spPr>
          <a:xfrm>
            <a:off x="5311440" y="2035440"/>
            <a:ext cx="3579120" cy="2304000"/>
          </a:xfrm>
          <a:prstGeom prst="rect">
            <a:avLst/>
          </a:prstGeom>
          <a:ln>
            <a:noFill/>
          </a:ln>
          <a:effectLst>
            <a:outerShdw blurRad="292100" dist="139498" dir="2700000" algn="tl" rotWithShape="0">
              <a:srgbClr val="333333">
                <a:alpha val="65000"/>
              </a:srgbClr>
            </a:outerShdw>
          </a:effectLst>
        </p:spPr>
      </p:pic>
      <p:sp>
        <p:nvSpPr>
          <p:cNvPr id="171" name="CustomShape 1"/>
          <p:cNvSpPr/>
          <p:nvPr/>
        </p:nvSpPr>
        <p:spPr>
          <a:xfrm>
            <a:off x="0" y="188640"/>
            <a:ext cx="914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17 мая 2015 года в Никольской церкви с. Саметь Костромского района был открыт музей Регионального отделения ИППО в Костромской области. Экспонаты представленные в нем рассказывают о Святой Земле, ее святынях и святых.                      В витринах музея располагаются памятные сувениры, которые привозят паломники из Палестины: иконы, свечи, крестики, камни со святых мест, картины Палестины                 и Иерусалима, свидетельства паломника, книги. Открытие музея Костромского отделения Императорского Православного Палестинского Общества. </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51640" y="332640"/>
            <a:ext cx="871272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В костромской исторической библиотеке Дома Романовых членом РО ИППО                А. Н. Ефимовой регулярно, на протяжении ряда лет, проводятся тематические встречи, посвященные памяти царственных страстотерпцев государя императора Николая II и его Августейшего семейства, председателя ИППО преподобномученицы великой княгини Елисаветы Федоровны, выставки «Утраченная Кострома» и «Костромская Голгофа», которые своей наглядной информативностью стирают пробелы исторической памяти нынешнего поколения. </a:t>
            </a:r>
            <a:endParaRPr lang="ru-RU" sz="1600" b="0" strike="noStrike" spc="-1">
              <a:latin typeface="Arial"/>
            </a:endParaRPr>
          </a:p>
        </p:txBody>
      </p:sp>
      <p:pic>
        <p:nvPicPr>
          <p:cNvPr id="173" name="Picture 2"/>
          <p:cNvPicPr/>
          <p:nvPr/>
        </p:nvPicPr>
        <p:blipFill>
          <a:blip r:embed="rId2"/>
          <a:stretch/>
        </p:blipFill>
        <p:spPr>
          <a:xfrm>
            <a:off x="4631040" y="2394720"/>
            <a:ext cx="4080240" cy="3096000"/>
          </a:xfrm>
          <a:prstGeom prst="rect">
            <a:avLst/>
          </a:prstGeom>
          <a:ln>
            <a:noFill/>
          </a:ln>
          <a:effectLst>
            <a:outerShdw blurRad="292100" dist="139498" dir="2700000" algn="tl" rotWithShape="0">
              <a:srgbClr val="333333">
                <a:alpha val="65000"/>
              </a:srgbClr>
            </a:outerShdw>
          </a:effectLst>
        </p:spPr>
      </p:pic>
      <p:pic>
        <p:nvPicPr>
          <p:cNvPr id="174" name="Picture 3"/>
          <p:cNvPicPr/>
          <p:nvPr/>
        </p:nvPicPr>
        <p:blipFill>
          <a:blip r:embed="rId3"/>
          <a:stretch/>
        </p:blipFill>
        <p:spPr>
          <a:xfrm>
            <a:off x="514440" y="2394720"/>
            <a:ext cx="4116240" cy="3096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2"/>
          <p:cNvPicPr/>
          <p:nvPr/>
        </p:nvPicPr>
        <p:blipFill>
          <a:blip r:embed="rId2"/>
          <a:stretch/>
        </p:blipFill>
        <p:spPr>
          <a:xfrm>
            <a:off x="1259640" y="620640"/>
            <a:ext cx="6627960" cy="4968360"/>
          </a:xfrm>
          <a:prstGeom prst="rect">
            <a:avLst/>
          </a:prstGeom>
          <a:ln>
            <a:noFill/>
          </a:ln>
          <a:effectLst>
            <a:outerShdw blurRad="292100" dist="139498" dir="2700000" algn="tl" rotWithShape="0">
              <a:srgbClr val="333333">
                <a:alpha val="65000"/>
              </a:srgbClr>
            </a:outerShdw>
          </a:effectLst>
        </p:spPr>
      </p:pic>
      <p:sp>
        <p:nvSpPr>
          <p:cNvPr id="176" name="CustomShape 1"/>
          <p:cNvSpPr/>
          <p:nvPr/>
        </p:nvSpPr>
        <p:spPr>
          <a:xfrm>
            <a:off x="4284000" y="5877360"/>
            <a:ext cx="360000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III-е Образовательные Палестинские чтения 7 декабря 2018 года</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a:stretch/>
        </p:blipFill>
        <p:spPr>
          <a:xfrm>
            <a:off x="4788000" y="2277000"/>
            <a:ext cx="3744000" cy="2808360"/>
          </a:xfrm>
          <a:prstGeom prst="rect">
            <a:avLst/>
          </a:prstGeom>
          <a:ln>
            <a:noFill/>
          </a:ln>
          <a:effectLst>
            <a:outerShdw blurRad="292100" dist="139498" dir="2700000" algn="tl" rotWithShape="0">
              <a:srgbClr val="333333">
                <a:alpha val="65000"/>
              </a:srgbClr>
            </a:outerShdw>
          </a:effectLst>
        </p:spPr>
      </p:pic>
      <p:pic>
        <p:nvPicPr>
          <p:cNvPr id="178" name="Picture 3"/>
          <p:cNvPicPr/>
          <p:nvPr/>
        </p:nvPicPr>
        <p:blipFill>
          <a:blip r:embed="rId3"/>
          <a:stretch/>
        </p:blipFill>
        <p:spPr>
          <a:xfrm>
            <a:off x="683640" y="188640"/>
            <a:ext cx="3647520" cy="2736000"/>
          </a:xfrm>
          <a:prstGeom prst="rect">
            <a:avLst/>
          </a:prstGeom>
          <a:ln>
            <a:noFill/>
          </a:ln>
          <a:effectLst>
            <a:outerShdw blurRad="292100" dist="139498" dir="2700000" algn="tl" rotWithShape="0">
              <a:srgbClr val="333333">
                <a:alpha val="65000"/>
              </a:srgbClr>
            </a:outerShdw>
          </a:effectLst>
        </p:spPr>
      </p:pic>
      <p:sp>
        <p:nvSpPr>
          <p:cNvPr id="179" name="CustomShape 1"/>
          <p:cNvSpPr/>
          <p:nvPr/>
        </p:nvSpPr>
        <p:spPr>
          <a:xfrm>
            <a:off x="4788000" y="1268640"/>
            <a:ext cx="367200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Участники и победители интеллектуальных игр квест-олимпиады «З00 лет Дома Романовых».</a:t>
            </a:r>
            <a:endParaRPr lang="ru-RU" sz="1600" b="0" strike="noStrike" spc="-1">
              <a:latin typeface="Arial"/>
            </a:endParaRPr>
          </a:p>
        </p:txBody>
      </p:sp>
      <p:pic>
        <p:nvPicPr>
          <p:cNvPr id="180" name="Picture 2"/>
          <p:cNvPicPr/>
          <p:nvPr/>
        </p:nvPicPr>
        <p:blipFill>
          <a:blip r:embed="rId4"/>
          <a:stretch/>
        </p:blipFill>
        <p:spPr>
          <a:xfrm>
            <a:off x="683640" y="3213000"/>
            <a:ext cx="3745080" cy="2808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Picture 2"/>
          <p:cNvPicPr/>
          <p:nvPr/>
        </p:nvPicPr>
        <p:blipFill>
          <a:blip r:embed="rId2"/>
          <a:stretch/>
        </p:blipFill>
        <p:spPr>
          <a:xfrm>
            <a:off x="275400" y="322200"/>
            <a:ext cx="3960000" cy="2818440"/>
          </a:xfrm>
          <a:prstGeom prst="rect">
            <a:avLst/>
          </a:prstGeom>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2" name="Picture 2"/>
          <p:cNvPicPr/>
          <p:nvPr/>
        </p:nvPicPr>
        <p:blipFill>
          <a:blip r:embed="rId3"/>
          <a:stretch/>
        </p:blipFill>
        <p:spPr>
          <a:xfrm>
            <a:off x="4217400" y="3141000"/>
            <a:ext cx="4709160" cy="3531600"/>
          </a:xfrm>
          <a:prstGeom prst="rect">
            <a:avLst/>
          </a:prstGeom>
          <a:ln>
            <a:noFill/>
          </a:ln>
          <a:effectLst>
            <a:outerShdw blurRad="292100" dist="139498" dir="2700000" algn="tl" rotWithShape="0">
              <a:srgbClr val="333333">
                <a:alpha val="65000"/>
              </a:srgbClr>
            </a:outerShdw>
          </a:effectLst>
        </p:spPr>
      </p:pic>
      <p:sp>
        <p:nvSpPr>
          <p:cNvPr id="183" name="TextShape 1"/>
          <p:cNvSpPr txBox="1"/>
          <p:nvPr/>
        </p:nvSpPr>
        <p:spPr>
          <a:xfrm>
            <a:off x="5257800" y="1825560"/>
            <a:ext cx="3885840" cy="4350960"/>
          </a:xfrm>
          <a:prstGeom prst="rect">
            <a:avLst/>
          </a:prstGeom>
          <a:noFill/>
          <a:ln>
            <a:noFill/>
          </a:ln>
        </p:spPr>
        <p:txBody>
          <a:bodyPr>
            <a:normAutofit/>
          </a:bodyPr>
          <a:lstStyle/>
          <a:p>
            <a:pPr marL="171360" indent="-171000" algn="just">
              <a:lnSpc>
                <a:spcPct val="90000"/>
              </a:lnSpc>
              <a:spcBef>
                <a:spcPts val="751"/>
              </a:spcBef>
              <a:buClr>
                <a:srgbClr val="000000"/>
              </a:buClr>
              <a:buFont typeface="Arial"/>
              <a:buChar char="•"/>
            </a:pPr>
            <a:r>
              <a:rPr lang="ru-RU" sz="1400" b="0" strike="noStrike" spc="-1">
                <a:solidFill>
                  <a:srgbClr val="000000"/>
                </a:solidFill>
                <a:latin typeface="Calibri"/>
              </a:rPr>
              <a:t>Мероприятия Костромского отделения ИППО в 2015-2017 гг.: мемориальная доска в честь епископа Порфирия (Успенского)                                     в Ипатьевском монастыре и крест на могиле Почетного члена ИППО А. Д, Самарина на Федоровском кладбище г. Костромы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4"/>
          <p:cNvPicPr/>
          <p:nvPr/>
        </p:nvPicPr>
        <p:blipFill>
          <a:blip r:embed="rId2"/>
          <a:stretch/>
        </p:blipFill>
        <p:spPr>
          <a:xfrm>
            <a:off x="5076000" y="1340640"/>
            <a:ext cx="3757320" cy="2503800"/>
          </a:xfrm>
          <a:prstGeom prst="rect">
            <a:avLst/>
          </a:prstGeom>
          <a:ln>
            <a:noFill/>
          </a:ln>
          <a:effectLst>
            <a:outerShdw blurRad="292100" dist="139498" dir="2700000" algn="tl" rotWithShape="0">
              <a:srgbClr val="333333">
                <a:alpha val="65000"/>
              </a:srgbClr>
            </a:outerShdw>
          </a:effectLst>
        </p:spPr>
      </p:pic>
      <p:pic>
        <p:nvPicPr>
          <p:cNvPr id="185" name="Picture 2"/>
          <p:cNvPicPr/>
          <p:nvPr/>
        </p:nvPicPr>
        <p:blipFill>
          <a:blip r:embed="rId3"/>
          <a:stretch/>
        </p:blipFill>
        <p:spPr>
          <a:xfrm>
            <a:off x="815400" y="1396440"/>
            <a:ext cx="3781800" cy="2520000"/>
          </a:xfrm>
          <a:prstGeom prst="rect">
            <a:avLst/>
          </a:prstGeom>
          <a:ln>
            <a:noFill/>
          </a:ln>
          <a:effectLst>
            <a:outerShdw blurRad="292100" dist="139498" dir="2700000" algn="tl" rotWithShape="0">
              <a:srgbClr val="333333">
                <a:alpha val="65000"/>
              </a:srgbClr>
            </a:outerShdw>
          </a:effectLst>
        </p:spPr>
      </p:pic>
      <p:pic>
        <p:nvPicPr>
          <p:cNvPr id="186" name="Picture 3"/>
          <p:cNvPicPr/>
          <p:nvPr/>
        </p:nvPicPr>
        <p:blipFill>
          <a:blip r:embed="rId4"/>
          <a:stretch/>
        </p:blipFill>
        <p:spPr>
          <a:xfrm>
            <a:off x="5020560" y="3916440"/>
            <a:ext cx="3781800" cy="2655360"/>
          </a:xfrm>
          <a:prstGeom prst="rect">
            <a:avLst/>
          </a:prstGeom>
          <a:ln>
            <a:noFill/>
          </a:ln>
          <a:effectLst>
            <a:outerShdw blurRad="292100" dist="139498" dir="2700000" algn="tl" rotWithShape="0">
              <a:srgbClr val="333333">
                <a:alpha val="65000"/>
              </a:srgbClr>
            </a:outerShdw>
          </a:effectLst>
        </p:spPr>
      </p:pic>
      <p:sp>
        <p:nvSpPr>
          <p:cNvPr id="187" name="CustomShape 1"/>
          <p:cNvSpPr/>
          <p:nvPr/>
        </p:nvSpPr>
        <p:spPr>
          <a:xfrm>
            <a:off x="0" y="188640"/>
            <a:ext cx="91436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Региональное отделение ИППО в Костромской области является организатором таких значимых для культурного и исторического наследия Костромского края и для восстановления исторической памяти проектов как «Романовский фестиваль», «Никитские чтения», «Костромская Голгофа». </a:t>
            </a:r>
            <a:endParaRPr lang="ru-RU" sz="1600" b="0" strike="noStrike" spc="-1">
              <a:latin typeface="Arial"/>
            </a:endParaRPr>
          </a:p>
        </p:txBody>
      </p:sp>
      <p:pic>
        <p:nvPicPr>
          <p:cNvPr id="188" name="Рисунок 3"/>
          <p:cNvPicPr/>
          <p:nvPr/>
        </p:nvPicPr>
        <p:blipFill>
          <a:blip r:embed="rId5"/>
          <a:stretch/>
        </p:blipFill>
        <p:spPr>
          <a:xfrm>
            <a:off x="815400" y="3916440"/>
            <a:ext cx="3900240" cy="2655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2"/>
          <p:cNvPicPr/>
          <p:nvPr/>
        </p:nvPicPr>
        <p:blipFill>
          <a:blip r:embed="rId2"/>
          <a:srcRect l="3540" t="9851" r="3540" b="11322"/>
          <a:stretch/>
        </p:blipFill>
        <p:spPr>
          <a:xfrm>
            <a:off x="0" y="357120"/>
            <a:ext cx="3601080" cy="4000320"/>
          </a:xfrm>
          <a:prstGeom prst="rect">
            <a:avLst/>
          </a:prstGeom>
          <a:ln>
            <a:noFill/>
          </a:ln>
          <a:effectLst>
            <a:softEdge rad="112500"/>
          </a:effectLst>
        </p:spPr>
      </p:pic>
      <p:sp>
        <p:nvSpPr>
          <p:cNvPr id="127" name="CustomShape 1"/>
          <p:cNvSpPr/>
          <p:nvPr/>
        </p:nvSpPr>
        <p:spPr>
          <a:xfrm>
            <a:off x="714240" y="4357800"/>
            <a:ext cx="2095200" cy="729720"/>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lIns="0" tIns="0" rIns="0" bIns="0"/>
          <a:lstStyle/>
          <a:p>
            <a:pPr algn="ctr">
              <a:lnSpc>
                <a:spcPct val="100000"/>
              </a:lnSpc>
              <a:spcAft>
                <a:spcPts val="1001"/>
              </a:spcAft>
            </a:pPr>
            <a:r>
              <a:rPr lang="ru-RU" sz="1600" b="1" strike="noStrike" spc="-1">
                <a:solidFill>
                  <a:srgbClr val="002060"/>
                </a:solidFill>
                <a:latin typeface="Bookman Old Style"/>
              </a:rPr>
              <a:t>Основатель ИППО                        В.Н. Хитрово </a:t>
            </a:r>
            <a:endParaRPr lang="ru-RU" sz="1600" b="0" strike="noStrike" spc="-1">
              <a:latin typeface="Arial"/>
            </a:endParaRPr>
          </a:p>
        </p:txBody>
      </p:sp>
      <p:sp>
        <p:nvSpPr>
          <p:cNvPr id="128" name="CustomShape 2"/>
          <p:cNvSpPr/>
          <p:nvPr/>
        </p:nvSpPr>
        <p:spPr>
          <a:xfrm>
            <a:off x="3708000" y="332640"/>
            <a:ext cx="5184360" cy="15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Одной из старейших организаций гражданского общества в современной России является ныне существующее и активно работающее Императорское Православное Палестинское Общество (ИППО),                        созданное в 1882 году.</a:t>
            </a:r>
            <a:endParaRPr lang="ru-RU" sz="1600" b="0" strike="noStrike" spc="-1">
              <a:latin typeface="Arial"/>
            </a:endParaRPr>
          </a:p>
        </p:txBody>
      </p:sp>
      <p:pic>
        <p:nvPicPr>
          <p:cNvPr id="129" name="Picture 2"/>
          <p:cNvPicPr/>
          <p:nvPr/>
        </p:nvPicPr>
        <p:blipFill>
          <a:blip r:embed="rId3"/>
          <a:stretch/>
        </p:blipFill>
        <p:spPr>
          <a:xfrm>
            <a:off x="4140000" y="2133000"/>
            <a:ext cx="4434840" cy="3350880"/>
          </a:xfrm>
          <a:prstGeom prst="rect">
            <a:avLst/>
          </a:prstGeom>
          <a:ln>
            <a:noFill/>
          </a:ln>
          <a:effectLst>
            <a:outerShdw blurRad="292100" dist="139498" dir="2700000" algn="tl" rotWithShape="0">
              <a:srgbClr val="333333">
                <a:alpha val="65000"/>
              </a:srgbClr>
            </a:outerShdw>
          </a:effectLst>
        </p:spPr>
      </p:pic>
      <p:sp>
        <p:nvSpPr>
          <p:cNvPr id="130" name="CustomShape 3"/>
          <p:cNvSpPr/>
          <p:nvPr/>
        </p:nvSpPr>
        <p:spPr>
          <a:xfrm>
            <a:off x="4212000" y="5589360"/>
            <a:ext cx="432000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0" strike="noStrike" spc="-1">
                <a:solidFill>
                  <a:srgbClr val="000000"/>
                </a:solidFill>
                <a:latin typeface="Bookman Old Style"/>
              </a:rPr>
              <a:t>Участники семинара руководителей региональных отделений ИППО возложили цветы к памятнику Василия Хитрово.               Июль 2016 года</a:t>
            </a:r>
            <a:endParaRPr lang="ru-RU"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3"/>
          <p:cNvPicPr/>
          <p:nvPr/>
        </p:nvPicPr>
        <p:blipFill>
          <a:blip r:embed="rId2">
            <a:lum contrast="20000"/>
          </a:blip>
          <a:stretch/>
        </p:blipFill>
        <p:spPr>
          <a:xfrm>
            <a:off x="4722840" y="1096920"/>
            <a:ext cx="4322880" cy="2952360"/>
          </a:xfrm>
          <a:prstGeom prst="rect">
            <a:avLst/>
          </a:prstGeom>
          <a:ln>
            <a:noFill/>
          </a:ln>
          <a:effectLst>
            <a:outerShdw blurRad="292100" dist="139498" dir="2700000" algn="tl" rotWithShape="0">
              <a:srgbClr val="333333">
                <a:alpha val="65000"/>
              </a:srgbClr>
            </a:outerShdw>
          </a:effectLst>
        </p:spPr>
      </p:pic>
      <p:pic>
        <p:nvPicPr>
          <p:cNvPr id="190" name="Picture 3"/>
          <p:cNvPicPr/>
          <p:nvPr/>
        </p:nvPicPr>
        <p:blipFill>
          <a:blip r:embed="rId3"/>
          <a:stretch/>
        </p:blipFill>
        <p:spPr>
          <a:xfrm>
            <a:off x="319320" y="1099440"/>
            <a:ext cx="4394880" cy="2905200"/>
          </a:xfrm>
          <a:prstGeom prst="rect">
            <a:avLst/>
          </a:prstGeom>
          <a:ln>
            <a:noFill/>
          </a:ln>
          <a:effectLst>
            <a:outerShdw blurRad="292100" dist="139498" dir="2700000" algn="tl" rotWithShape="0">
              <a:srgbClr val="333333">
                <a:alpha val="65000"/>
              </a:srgbClr>
            </a:outerShdw>
          </a:effectLst>
        </p:spPr>
      </p:pic>
      <p:sp>
        <p:nvSpPr>
          <p:cNvPr id="191" name="CustomShape 1"/>
          <p:cNvSpPr/>
          <p:nvPr/>
        </p:nvSpPr>
        <p:spPr>
          <a:xfrm>
            <a:off x="0" y="188640"/>
            <a:ext cx="9143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Отделение выступило инициатором приезда в Кострому великого князя Георгия Михайловича Романова и проведения первого в провинции полуфинала литературной премии «Наследие», которые состоялись в июле 2015 года.</a:t>
            </a:r>
            <a:endParaRPr lang="ru-RU" sz="1600" b="0" strike="noStrike" spc="-1">
              <a:latin typeface="Arial"/>
            </a:endParaRPr>
          </a:p>
        </p:txBody>
      </p:sp>
      <p:pic>
        <p:nvPicPr>
          <p:cNvPr id="192" name="Рисунок 2"/>
          <p:cNvPicPr/>
          <p:nvPr/>
        </p:nvPicPr>
        <p:blipFill>
          <a:blip r:embed="rId4"/>
          <a:stretch/>
        </p:blipFill>
        <p:spPr>
          <a:xfrm>
            <a:off x="319320" y="4104360"/>
            <a:ext cx="4393800" cy="2753280"/>
          </a:xfrm>
          <a:prstGeom prst="rect">
            <a:avLst/>
          </a:prstGeom>
          <a:ln>
            <a:noFill/>
          </a:ln>
        </p:spPr>
      </p:pic>
      <p:pic>
        <p:nvPicPr>
          <p:cNvPr id="193" name="Рисунок 5"/>
          <p:cNvPicPr/>
          <p:nvPr/>
        </p:nvPicPr>
        <p:blipFill>
          <a:blip r:embed="rId5"/>
          <a:stretch/>
        </p:blipFill>
        <p:spPr>
          <a:xfrm>
            <a:off x="4713120" y="4049640"/>
            <a:ext cx="4322880" cy="2808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ustomShape 1"/>
          <p:cNvSpPr/>
          <p:nvPr/>
        </p:nvSpPr>
        <p:spPr>
          <a:xfrm>
            <a:off x="0" y="10440"/>
            <a:ext cx="9143640" cy="203904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600" b="0" strike="noStrike" spc="-1">
                <a:solidFill>
                  <a:srgbClr val="000000"/>
                </a:solidFill>
                <a:latin typeface="Bookman Old Style"/>
                <a:ea typeface="Calibri"/>
              </a:rPr>
              <a:t>Все эти годы Региональным отделением уделялось особое внимание развитию паломнической деятельности. Были предприняты усилия не только по распространению сведений о Святой Земле, указаны возможности ее посещения, но и разрабатывались паломнические маршруты по святым местам и святыням Костромы и Костромской области. В 2015 году был открыт паломнический проект «Неизвестная Кострома», прочитан курс лекций «В помощь экскурсоводу». Разработаны паломнические маршруты «По стопам Пресвятой Богородицы», «Маршрутом императора», «Костромская Атлантида». </a:t>
            </a:r>
            <a:endParaRPr lang="ru-RU" sz="1600" b="0" strike="noStrike" spc="-1">
              <a:latin typeface="Arial"/>
            </a:endParaRPr>
          </a:p>
        </p:txBody>
      </p:sp>
      <p:pic>
        <p:nvPicPr>
          <p:cNvPr id="195" name="Picture 3"/>
          <p:cNvPicPr/>
          <p:nvPr/>
        </p:nvPicPr>
        <p:blipFill>
          <a:blip r:embed="rId2"/>
          <a:stretch/>
        </p:blipFill>
        <p:spPr>
          <a:xfrm>
            <a:off x="323640" y="2205000"/>
            <a:ext cx="4464000" cy="3960000"/>
          </a:xfrm>
          <a:prstGeom prst="rect">
            <a:avLst/>
          </a:prstGeom>
          <a:ln>
            <a:noFill/>
          </a:ln>
          <a:effectLst>
            <a:outerShdw blurRad="292100" dist="139498" dir="2700000" algn="tl" rotWithShape="0">
              <a:srgbClr val="333333">
                <a:alpha val="65000"/>
              </a:srgbClr>
            </a:outerShdw>
          </a:effectLst>
        </p:spPr>
      </p:pic>
      <p:pic>
        <p:nvPicPr>
          <p:cNvPr id="196" name="Picture 3"/>
          <p:cNvPicPr/>
          <p:nvPr/>
        </p:nvPicPr>
        <p:blipFill>
          <a:blip r:embed="rId3"/>
          <a:stretch/>
        </p:blipFill>
        <p:spPr>
          <a:xfrm>
            <a:off x="4788000" y="2205000"/>
            <a:ext cx="4114440" cy="2880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p:cNvPicPr/>
          <p:nvPr/>
        </p:nvPicPr>
        <p:blipFill>
          <a:blip r:embed="rId2"/>
          <a:stretch/>
        </p:blipFill>
        <p:spPr>
          <a:xfrm>
            <a:off x="329400" y="2493000"/>
            <a:ext cx="3885840" cy="2914200"/>
          </a:xfrm>
          <a:prstGeom prst="rect">
            <a:avLst/>
          </a:prstGeom>
          <a:ln>
            <a:noFill/>
          </a:ln>
          <a:effectLst>
            <a:outerShdw blurRad="292100" dist="139498" dir="2700000" algn="tl" rotWithShape="0">
              <a:srgbClr val="333333">
                <a:alpha val="65000"/>
              </a:srgbClr>
            </a:outerShdw>
          </a:effectLst>
        </p:spPr>
      </p:pic>
      <p:sp>
        <p:nvSpPr>
          <p:cNvPr id="198" name="TextShape 1"/>
          <p:cNvSpPr txBox="1"/>
          <p:nvPr/>
        </p:nvSpPr>
        <p:spPr>
          <a:xfrm>
            <a:off x="0" y="365040"/>
            <a:ext cx="4392360" cy="2055600"/>
          </a:xfrm>
          <a:prstGeom prst="rect">
            <a:avLst/>
          </a:prstGeom>
          <a:noFill/>
          <a:ln>
            <a:noFill/>
          </a:ln>
        </p:spPr>
        <p:txBody>
          <a:bodyPr anchor="ctr">
            <a:normAutofit lnSpcReduction="10000"/>
          </a:bodyPr>
          <a:lstStyle/>
          <a:p>
            <a:pPr>
              <a:lnSpc>
                <a:spcPct val="90000"/>
              </a:lnSpc>
            </a:pPr>
            <a:r>
              <a:rPr lang="ru-RU" sz="1600" b="0" strike="noStrike" spc="-1">
                <a:solidFill>
                  <a:srgbClr val="000000"/>
                </a:solidFill>
                <a:latin typeface="Calibri Light"/>
              </a:rPr>
              <a:t>Мероприятия организованные Костромским отделением ИППО. Региональное отделение ИППО в Костромской области реализовало городской грант «Костромская Голгофа», посвященный новомученикам и исповедникам Церкви Русской ХХ века, а также, репрессированному духовенству Костромской епархии. </a:t>
            </a:r>
            <a:r>
              <a:t/>
            </a:r>
            <a:br/>
            <a:endParaRPr lang="ru-RU" sz="1600" b="0" strike="noStrike" spc="-1">
              <a:solidFill>
                <a:srgbClr val="000000"/>
              </a:solidFill>
              <a:latin typeface="Calibri"/>
            </a:endParaRPr>
          </a:p>
        </p:txBody>
      </p:sp>
      <p:sp>
        <p:nvSpPr>
          <p:cNvPr id="199" name="TextShape 2"/>
          <p:cNvSpPr txBox="1"/>
          <p:nvPr/>
        </p:nvSpPr>
        <p:spPr>
          <a:xfrm>
            <a:off x="5815080" y="3262320"/>
            <a:ext cx="3328560" cy="2914200"/>
          </a:xfrm>
          <a:prstGeom prst="rect">
            <a:avLst/>
          </a:prstGeom>
          <a:noFill/>
          <a:ln>
            <a:noFill/>
          </a:ln>
        </p:spPr>
        <p:txBody>
          <a:bodyPr/>
          <a:lstStyle/>
          <a:p>
            <a:pPr marL="171360" indent="-171000">
              <a:lnSpc>
                <a:spcPct val="90000"/>
              </a:lnSpc>
              <a:spcBef>
                <a:spcPts val="751"/>
              </a:spcBef>
              <a:buClr>
                <a:srgbClr val="000000"/>
              </a:buClr>
              <a:buFont typeface="Arial"/>
              <a:buChar char="•"/>
            </a:pPr>
            <a:r>
              <a:rPr lang="ru-RU" sz="2100" b="0" strike="noStrike" spc="-1">
                <a:solidFill>
                  <a:srgbClr val="000000"/>
                </a:solidFill>
                <a:latin typeface="Calibri"/>
              </a:rPr>
              <a:t>В мероприятиях «Костромская Голгофа» (лекции, видеофильм, слайд-презентация, постеры, буклеты, стенды) которое прошло в 10 школах г. Костромы было задействовано 4500 педагогов и школьников.</a:t>
            </a:r>
          </a:p>
          <a:p>
            <a:pPr>
              <a:lnSpc>
                <a:spcPct val="90000"/>
              </a:lnSpc>
              <a:spcBef>
                <a:spcPts val="751"/>
              </a:spcBef>
            </a:pPr>
            <a:endParaRPr lang="ru-RU" sz="2100" b="0" strike="noStrike" spc="-1">
              <a:solidFill>
                <a:srgbClr val="000000"/>
              </a:solidFill>
              <a:latin typeface="Calibri"/>
            </a:endParaRPr>
          </a:p>
        </p:txBody>
      </p:sp>
      <p:pic>
        <p:nvPicPr>
          <p:cNvPr id="200" name="Picture 2"/>
          <p:cNvPicPr/>
          <p:nvPr/>
        </p:nvPicPr>
        <p:blipFill>
          <a:blip r:embed="rId3"/>
          <a:stretch/>
        </p:blipFill>
        <p:spPr>
          <a:xfrm>
            <a:off x="5508000" y="404640"/>
            <a:ext cx="3328200" cy="249588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5"/>
          <p:cNvPicPr/>
          <p:nvPr/>
        </p:nvPicPr>
        <p:blipFill>
          <a:blip r:embed="rId2"/>
          <a:stretch/>
        </p:blipFill>
        <p:spPr>
          <a:xfrm>
            <a:off x="265320" y="129240"/>
            <a:ext cx="3082320" cy="4079880"/>
          </a:xfrm>
          <a:prstGeom prst="rect">
            <a:avLst/>
          </a:prstGeom>
          <a:ln>
            <a:noFill/>
          </a:ln>
          <a:effectLst>
            <a:outerShdw blurRad="292100" dist="139498" dir="2700000" algn="tl" rotWithShape="0">
              <a:srgbClr val="333333">
                <a:alpha val="65000"/>
              </a:srgbClr>
            </a:outerShdw>
          </a:effectLst>
        </p:spPr>
      </p:pic>
      <p:sp>
        <p:nvSpPr>
          <p:cNvPr id="202" name="TextShape 1"/>
          <p:cNvSpPr txBox="1"/>
          <p:nvPr/>
        </p:nvSpPr>
        <p:spPr>
          <a:xfrm>
            <a:off x="3408480" y="2648520"/>
            <a:ext cx="5374080" cy="4224240"/>
          </a:xfrm>
          <a:prstGeom prst="rect">
            <a:avLst/>
          </a:prstGeom>
          <a:noFill/>
          <a:ln>
            <a:noFill/>
          </a:ln>
        </p:spPr>
        <p:txBody>
          <a:bodyPr>
            <a:normAutofit/>
          </a:bodyPr>
          <a:lstStyle/>
          <a:p>
            <a:pPr marL="171360" indent="-171000" algn="just">
              <a:lnSpc>
                <a:spcPct val="90000"/>
              </a:lnSpc>
              <a:spcBef>
                <a:spcPts val="751"/>
              </a:spcBef>
              <a:buClr>
                <a:srgbClr val="000000"/>
              </a:buClr>
              <a:buFont typeface="Arial"/>
              <a:buChar char="•"/>
            </a:pPr>
            <a:r>
              <a:rPr lang="ru-RU" sz="1800" b="0" strike="noStrike" spc="-1">
                <a:solidFill>
                  <a:srgbClr val="000000"/>
                </a:solidFill>
                <a:latin typeface="Calibri"/>
              </a:rPr>
              <a:t>Мероприятия организованные Костромским отделением ИППО. Никитские торжества в Костроме, посвященные памяти Небесного покровителя города – преподобного Никиты Костромского (+1450). Никитский детский творческий фестиваль, ежегодные Никитские образовательные чтения, в которых участвуют государственные и общественные деятели, духовенство, педагоги, школьники и воспитанники детских садов Костромы и Костромской области, дают знания молитвы, облагораживают душу, воспитывают примером святых, утверждают в Истине, дают силы для возрождения лучших российских традиций тысячам наших современников.</a:t>
            </a:r>
          </a:p>
          <a:p>
            <a:pPr algn="just">
              <a:lnSpc>
                <a:spcPct val="90000"/>
              </a:lnSpc>
              <a:spcBef>
                <a:spcPts val="751"/>
              </a:spcBef>
            </a:pPr>
            <a:endParaRPr lang="ru-RU" sz="1800" b="0" strike="noStrike" spc="-1">
              <a:solidFill>
                <a:srgbClr val="000000"/>
              </a:solidFill>
              <a:latin typeface="Calibri"/>
            </a:endParaRPr>
          </a:p>
        </p:txBody>
      </p:sp>
      <p:pic>
        <p:nvPicPr>
          <p:cNvPr id="203" name="Объект 9"/>
          <p:cNvPicPr/>
          <p:nvPr/>
        </p:nvPicPr>
        <p:blipFill>
          <a:blip r:embed="rId3"/>
          <a:stretch/>
        </p:blipFill>
        <p:spPr>
          <a:xfrm>
            <a:off x="3924000" y="188640"/>
            <a:ext cx="3899520" cy="2518920"/>
          </a:xfrm>
          <a:prstGeom prst="rect">
            <a:avLst/>
          </a:prstGeom>
          <a:ln>
            <a:noFill/>
          </a:ln>
        </p:spPr>
      </p:pic>
      <p:pic>
        <p:nvPicPr>
          <p:cNvPr id="204" name="Рисунок 3"/>
          <p:cNvPicPr/>
          <p:nvPr/>
        </p:nvPicPr>
        <p:blipFill>
          <a:blip r:embed="rId4"/>
          <a:stretch/>
        </p:blipFill>
        <p:spPr>
          <a:xfrm>
            <a:off x="265320" y="4209480"/>
            <a:ext cx="3082320" cy="2387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p:nvPr/>
        </p:nvPicPr>
        <p:blipFill>
          <a:blip r:embed="rId2"/>
          <a:stretch/>
        </p:blipFill>
        <p:spPr>
          <a:xfrm>
            <a:off x="416520" y="357840"/>
            <a:ext cx="3885840" cy="2935080"/>
          </a:xfrm>
          <a:prstGeom prst="rect">
            <a:avLst/>
          </a:prstGeom>
          <a:ln>
            <a:noFill/>
          </a:ln>
          <a:effectLst>
            <a:outerShdw blurRad="292100" dist="139498" dir="2700000" algn="tl" rotWithShape="0">
              <a:srgbClr val="333333">
                <a:alpha val="65000"/>
              </a:srgbClr>
            </a:outerShdw>
          </a:effectLst>
        </p:spPr>
      </p:pic>
      <p:sp>
        <p:nvSpPr>
          <p:cNvPr id="206" name="TextShape 1"/>
          <p:cNvSpPr txBox="1"/>
          <p:nvPr/>
        </p:nvSpPr>
        <p:spPr>
          <a:xfrm>
            <a:off x="5257800" y="1825560"/>
            <a:ext cx="3885840" cy="4350960"/>
          </a:xfrm>
          <a:prstGeom prst="rect">
            <a:avLst/>
          </a:prstGeom>
          <a:noFill/>
          <a:ln>
            <a:noFill/>
          </a:ln>
        </p:spPr>
        <p:txBody>
          <a:bodyPr/>
          <a:lstStyle/>
          <a:p>
            <a:pPr marL="171360" indent="-171000">
              <a:lnSpc>
                <a:spcPct val="90000"/>
              </a:lnSpc>
              <a:spcBef>
                <a:spcPts val="751"/>
              </a:spcBef>
              <a:buClr>
                <a:srgbClr val="000000"/>
              </a:buClr>
              <a:buFont typeface="Arial"/>
              <a:buChar char="•"/>
            </a:pPr>
            <a:r>
              <a:rPr lang="ru-RU" sz="2100" b="0" strike="noStrike" spc="-1">
                <a:solidFill>
                  <a:srgbClr val="000000"/>
                </a:solidFill>
                <a:latin typeface="Calibri"/>
              </a:rPr>
              <a:t>Торжественные мероприятия, посвященные 135-летию образования Императорского Православного Палестинского Общества июля 2016 года.</a:t>
            </a:r>
          </a:p>
          <a:p>
            <a:pPr>
              <a:lnSpc>
                <a:spcPct val="90000"/>
              </a:lnSpc>
              <a:spcBef>
                <a:spcPts val="751"/>
              </a:spcBef>
            </a:pPr>
            <a:endParaRPr lang="ru-RU" sz="2100" b="0" strike="noStrike" spc="-1">
              <a:solidFill>
                <a:srgbClr val="000000"/>
              </a:solidFill>
              <a:latin typeface="Calibri"/>
            </a:endParaRPr>
          </a:p>
        </p:txBody>
      </p:sp>
      <p:pic>
        <p:nvPicPr>
          <p:cNvPr id="207" name="Picture 2"/>
          <p:cNvPicPr/>
          <p:nvPr/>
        </p:nvPicPr>
        <p:blipFill>
          <a:blip r:embed="rId3"/>
          <a:stretch/>
        </p:blipFill>
        <p:spPr>
          <a:xfrm>
            <a:off x="3090240" y="3564720"/>
            <a:ext cx="5490720" cy="3292920"/>
          </a:xfrm>
          <a:prstGeom prst="rect">
            <a:avLst/>
          </a:prstGeom>
          <a:ln>
            <a:noFill/>
          </a:ln>
          <a:effectLst>
            <a:outerShdw blurRad="292100" dist="139498" dir="2700000" algn="tl" rotWithShape="0">
              <a:srgbClr val="333333">
                <a:alpha val="65000"/>
              </a:srgbClr>
            </a:outerShdw>
          </a:effectLst>
        </p:spPr>
      </p:pic>
      <p:pic>
        <p:nvPicPr>
          <p:cNvPr id="208" name="Рисунок 4"/>
          <p:cNvPicPr/>
          <p:nvPr/>
        </p:nvPicPr>
        <p:blipFill>
          <a:blip r:embed="rId4"/>
          <a:stretch/>
        </p:blipFill>
        <p:spPr>
          <a:xfrm>
            <a:off x="416520" y="3293280"/>
            <a:ext cx="2673360" cy="3564360"/>
          </a:xfrm>
          <a:prstGeom prst="rect">
            <a:avLst/>
          </a:prstGeom>
          <a:ln>
            <a:noFill/>
          </a:ln>
        </p:spPr>
      </p:pic>
      <p:pic>
        <p:nvPicPr>
          <p:cNvPr id="209" name="Рисунок 6"/>
          <p:cNvPicPr/>
          <p:nvPr/>
        </p:nvPicPr>
        <p:blipFill>
          <a:blip r:embed="rId5"/>
          <a:stretch/>
        </p:blipFill>
        <p:spPr>
          <a:xfrm>
            <a:off x="4302720" y="239040"/>
            <a:ext cx="2754720" cy="1586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
          <p:cNvPicPr/>
          <p:nvPr/>
        </p:nvPicPr>
        <p:blipFill>
          <a:blip r:embed="rId2"/>
          <a:stretch/>
        </p:blipFill>
        <p:spPr>
          <a:xfrm>
            <a:off x="4968720" y="3213000"/>
            <a:ext cx="3995280" cy="3000240"/>
          </a:xfrm>
          <a:prstGeom prst="rect">
            <a:avLst/>
          </a:prstGeom>
          <a:ln>
            <a:noFill/>
          </a:ln>
          <a:effectLst>
            <a:outerShdw blurRad="292100" dist="139498" dir="2700000" algn="tl" rotWithShape="0">
              <a:srgbClr val="333333">
                <a:alpha val="65000"/>
              </a:srgbClr>
            </a:outerShdw>
          </a:effectLst>
        </p:spPr>
      </p:pic>
      <p:pic>
        <p:nvPicPr>
          <p:cNvPr id="211" name="Рисунок 2"/>
          <p:cNvPicPr/>
          <p:nvPr/>
        </p:nvPicPr>
        <p:blipFill>
          <a:blip r:embed="rId3"/>
          <a:stretch/>
        </p:blipFill>
        <p:spPr>
          <a:xfrm>
            <a:off x="395640" y="3213000"/>
            <a:ext cx="4573080" cy="3000240"/>
          </a:xfrm>
          <a:prstGeom prst="rect">
            <a:avLst/>
          </a:prstGeom>
          <a:ln>
            <a:noFill/>
          </a:ln>
        </p:spPr>
      </p:pic>
      <p:sp>
        <p:nvSpPr>
          <p:cNvPr id="212" name="CustomShape 1"/>
          <p:cNvSpPr/>
          <p:nvPr/>
        </p:nvSpPr>
        <p:spPr>
          <a:xfrm>
            <a:off x="395640" y="644400"/>
            <a:ext cx="45730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800" b="0" strike="noStrike" spc="-1">
                <a:solidFill>
                  <a:srgbClr val="000000"/>
                </a:solidFill>
                <a:latin typeface="Calibri"/>
              </a:rPr>
              <a:t>Участие Кострмского отделения ИППО в Финальные мероприятия литературной премии «Наследие».Русско-люксембургско-бельгийский форум. Москва. 16.11. 2015 год</a:t>
            </a:r>
            <a:endParaRPr lang="ru-RU" sz="1800" b="0" strike="noStrike" spc="-1">
              <a:latin typeface="Arial"/>
            </a:endParaRPr>
          </a:p>
        </p:txBody>
      </p:sp>
      <p:pic>
        <p:nvPicPr>
          <p:cNvPr id="213" name="Рисунок 3"/>
          <p:cNvPicPr/>
          <p:nvPr/>
        </p:nvPicPr>
        <p:blipFill>
          <a:blip r:embed="rId4"/>
          <a:stretch/>
        </p:blipFill>
        <p:spPr>
          <a:xfrm>
            <a:off x="5508000" y="548640"/>
            <a:ext cx="3456000" cy="2697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
          <p:cNvPicPr/>
          <p:nvPr/>
        </p:nvPicPr>
        <p:blipFill>
          <a:blip r:embed="rId2"/>
          <a:stretch/>
        </p:blipFill>
        <p:spPr>
          <a:xfrm>
            <a:off x="0" y="404640"/>
            <a:ext cx="4428720" cy="3190680"/>
          </a:xfrm>
          <a:prstGeom prst="rect">
            <a:avLst/>
          </a:prstGeom>
          <a:ln>
            <a:noFill/>
          </a:ln>
          <a:effectLst>
            <a:outerShdw blurRad="292100" dist="139498" dir="2700000" algn="tl" rotWithShape="0">
              <a:srgbClr val="333333">
                <a:alpha val="65000"/>
              </a:srgbClr>
            </a:outerShdw>
          </a:effectLst>
        </p:spPr>
      </p:pic>
      <p:pic>
        <p:nvPicPr>
          <p:cNvPr id="215" name="Picture 2"/>
          <p:cNvPicPr/>
          <p:nvPr/>
        </p:nvPicPr>
        <p:blipFill>
          <a:blip r:embed="rId3"/>
          <a:stretch/>
        </p:blipFill>
        <p:spPr>
          <a:xfrm>
            <a:off x="3996000" y="3501000"/>
            <a:ext cx="4790520" cy="3190680"/>
          </a:xfrm>
          <a:prstGeom prst="rect">
            <a:avLst/>
          </a:prstGeom>
          <a:ln>
            <a:noFill/>
          </a:ln>
          <a:effectLst>
            <a:outerShdw blurRad="292100" dist="139498" dir="2700000" algn="tl" rotWithShape="0">
              <a:srgbClr val="333333">
                <a:alpha val="65000"/>
              </a:srgbClr>
            </a:outerShdw>
          </a:effectLst>
        </p:spPr>
      </p:pic>
      <p:sp>
        <p:nvSpPr>
          <p:cNvPr id="216" name="CustomShape 1"/>
          <p:cNvSpPr/>
          <p:nvPr/>
        </p:nvSpPr>
        <p:spPr>
          <a:xfrm>
            <a:off x="4691880" y="404640"/>
            <a:ext cx="417600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800" b="0" strike="noStrike" spc="-1">
                <a:solidFill>
                  <a:srgbClr val="000000"/>
                </a:solidFill>
                <a:latin typeface="Calibri"/>
              </a:rPr>
              <a:t>Богослужения 18 июля 2018 года в день памяти 100-летия мученической кончины святой преподобномученицы великой княгини Елисаветы Феодоровны, председателя Императорского Православного Палестинского Общества                    в 1905-1917 гг. Лекция в Исторической библиотеке Дома Романовых.</a:t>
            </a:r>
            <a:endParaRPr lang="ru-RU" sz="1800" b="0" strike="noStrike" spc="-1">
              <a:latin typeface="Arial"/>
            </a:endParaRPr>
          </a:p>
        </p:txBody>
      </p:sp>
      <p:pic>
        <p:nvPicPr>
          <p:cNvPr id="217" name="Рисунок 4"/>
          <p:cNvPicPr/>
          <p:nvPr/>
        </p:nvPicPr>
        <p:blipFill>
          <a:blip r:embed="rId4"/>
          <a:stretch/>
        </p:blipFill>
        <p:spPr>
          <a:xfrm>
            <a:off x="-25920" y="3595680"/>
            <a:ext cx="4021560" cy="30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Shape 1"/>
          <p:cNvSpPr txBox="1"/>
          <p:nvPr/>
        </p:nvSpPr>
        <p:spPr>
          <a:xfrm>
            <a:off x="4583160" y="3420720"/>
            <a:ext cx="4560480" cy="2755800"/>
          </a:xfrm>
          <a:prstGeom prst="rect">
            <a:avLst/>
          </a:prstGeom>
          <a:noFill/>
          <a:ln>
            <a:noFill/>
          </a:ln>
        </p:spPr>
        <p:txBody>
          <a:bodyPr/>
          <a:lstStyle/>
          <a:p>
            <a:pPr marL="171360" indent="-171000">
              <a:lnSpc>
                <a:spcPct val="90000"/>
              </a:lnSpc>
              <a:spcBef>
                <a:spcPts val="751"/>
              </a:spcBef>
              <a:buClr>
                <a:srgbClr val="000000"/>
              </a:buClr>
              <a:buFont typeface="Arial"/>
              <a:buChar char="•"/>
            </a:pPr>
            <a:r>
              <a:rPr lang="ru-RU" sz="2100" b="0" strike="noStrike" spc="-1">
                <a:solidFill>
                  <a:srgbClr val="000000"/>
                </a:solidFill>
                <a:latin typeface="Calibri"/>
              </a:rPr>
              <a:t>Богослужения 18 июля 2018 </a:t>
            </a:r>
            <a:r>
              <a:rPr lang="ru-RU" sz="1800" b="0" strike="noStrike" spc="-1">
                <a:solidFill>
                  <a:srgbClr val="000000"/>
                </a:solidFill>
                <a:latin typeface="Calibri"/>
              </a:rPr>
              <a:t>года в день памяти 100-летия мученической кончины святой преподобномученицы великой княгини Елисаветы Феодоровны, председателя Императорского Православного Палестинского Общества                    в 1905-1917 гг. Лекция в Исторической библиотеке Дома Романовых.</a:t>
            </a:r>
          </a:p>
          <a:p>
            <a:pPr>
              <a:lnSpc>
                <a:spcPct val="90000"/>
              </a:lnSpc>
              <a:spcBef>
                <a:spcPts val="751"/>
              </a:spcBef>
            </a:pPr>
            <a:endParaRPr lang="ru-RU" sz="1800" b="0" strike="noStrike" spc="-1">
              <a:solidFill>
                <a:srgbClr val="000000"/>
              </a:solidFill>
              <a:latin typeface="Calibri"/>
            </a:endParaRPr>
          </a:p>
        </p:txBody>
      </p:sp>
      <p:pic>
        <p:nvPicPr>
          <p:cNvPr id="219" name="Рисунок 4"/>
          <p:cNvPicPr/>
          <p:nvPr/>
        </p:nvPicPr>
        <p:blipFill>
          <a:blip r:embed="rId2"/>
          <a:stretch/>
        </p:blipFill>
        <p:spPr>
          <a:xfrm>
            <a:off x="-2520" y="0"/>
            <a:ext cx="4646160" cy="3420360"/>
          </a:xfrm>
          <a:prstGeom prst="rect">
            <a:avLst/>
          </a:prstGeom>
          <a:ln>
            <a:noFill/>
          </a:ln>
        </p:spPr>
      </p:pic>
      <p:pic>
        <p:nvPicPr>
          <p:cNvPr id="220" name="Рисунок 5"/>
          <p:cNvPicPr/>
          <p:nvPr/>
        </p:nvPicPr>
        <p:blipFill>
          <a:blip r:embed="rId3"/>
          <a:stretch/>
        </p:blipFill>
        <p:spPr>
          <a:xfrm>
            <a:off x="0" y="3420720"/>
            <a:ext cx="4643640" cy="3436920"/>
          </a:xfrm>
          <a:prstGeom prst="rect">
            <a:avLst/>
          </a:prstGeom>
          <a:ln>
            <a:noFill/>
          </a:ln>
        </p:spPr>
      </p:pic>
      <p:pic>
        <p:nvPicPr>
          <p:cNvPr id="221" name="Рисунок 3"/>
          <p:cNvPicPr/>
          <p:nvPr/>
        </p:nvPicPr>
        <p:blipFill>
          <a:blip r:embed="rId4"/>
          <a:stretch/>
        </p:blipFill>
        <p:spPr>
          <a:xfrm>
            <a:off x="4644000" y="0"/>
            <a:ext cx="4499640" cy="2852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a:stretch/>
        </p:blipFill>
        <p:spPr>
          <a:xfrm>
            <a:off x="0" y="3409920"/>
            <a:ext cx="4804200" cy="3425040"/>
          </a:xfrm>
          <a:prstGeom prst="rect">
            <a:avLst/>
          </a:prstGeom>
          <a:ln>
            <a:noFill/>
          </a:ln>
          <a:effectLst>
            <a:outerShdw blurRad="292100" dist="139498" dir="2700000" algn="tl" rotWithShape="0">
              <a:srgbClr val="333333">
                <a:alpha val="65000"/>
              </a:srgbClr>
            </a:outerShdw>
          </a:effectLst>
        </p:spPr>
      </p:pic>
      <p:sp>
        <p:nvSpPr>
          <p:cNvPr id="223" name="TextShape 1"/>
          <p:cNvSpPr txBox="1"/>
          <p:nvPr/>
        </p:nvSpPr>
        <p:spPr>
          <a:xfrm>
            <a:off x="5257800" y="3069000"/>
            <a:ext cx="3885840" cy="3107520"/>
          </a:xfrm>
          <a:prstGeom prst="rect">
            <a:avLst/>
          </a:prstGeom>
          <a:noFill/>
          <a:ln>
            <a:noFill/>
          </a:ln>
        </p:spPr>
        <p:txBody>
          <a:bodyPr/>
          <a:lstStyle/>
          <a:p>
            <a:pPr marL="171360" indent="-171000">
              <a:lnSpc>
                <a:spcPct val="90000"/>
              </a:lnSpc>
              <a:spcBef>
                <a:spcPts val="751"/>
              </a:spcBef>
              <a:buClr>
                <a:srgbClr val="000000"/>
              </a:buClr>
              <a:buFont typeface="Arial"/>
              <a:buChar char="•"/>
            </a:pPr>
            <a:r>
              <a:rPr lang="ru-RU" sz="1800" b="0" strike="noStrike" spc="-1">
                <a:solidFill>
                  <a:srgbClr val="000000"/>
                </a:solidFill>
                <a:latin typeface="Calibri"/>
              </a:rPr>
              <a:t>Торжественные мероприятия, посвященные 120-летию Костромского отделения ИППО 5-14 декабря 2018 года. Презентация изданий Костромского отделения в костромском государственном университете. III Палестинские образовательные чтения. Торжественное юбилейное собрание регионального отделения ИППО в Костромской области.</a:t>
            </a:r>
          </a:p>
          <a:p>
            <a:pPr>
              <a:lnSpc>
                <a:spcPct val="90000"/>
              </a:lnSpc>
              <a:spcBef>
                <a:spcPts val="751"/>
              </a:spcBef>
            </a:pPr>
            <a:endParaRPr lang="ru-RU" sz="1800" b="0" strike="noStrike" spc="-1">
              <a:solidFill>
                <a:srgbClr val="000000"/>
              </a:solidFill>
              <a:latin typeface="Calibri"/>
            </a:endParaRPr>
          </a:p>
        </p:txBody>
      </p:sp>
      <p:pic>
        <p:nvPicPr>
          <p:cNvPr id="224" name="Рисунок 4"/>
          <p:cNvPicPr/>
          <p:nvPr/>
        </p:nvPicPr>
        <p:blipFill>
          <a:blip r:embed="rId3"/>
          <a:stretch/>
        </p:blipFill>
        <p:spPr>
          <a:xfrm>
            <a:off x="0" y="-6840"/>
            <a:ext cx="4804200" cy="3407040"/>
          </a:xfrm>
          <a:prstGeom prst="rect">
            <a:avLst/>
          </a:prstGeom>
          <a:ln>
            <a:noFill/>
          </a:ln>
        </p:spPr>
      </p:pic>
      <p:pic>
        <p:nvPicPr>
          <p:cNvPr id="225" name="Рисунок 3"/>
          <p:cNvPicPr/>
          <p:nvPr/>
        </p:nvPicPr>
        <p:blipFill>
          <a:blip r:embed="rId4"/>
          <a:stretch/>
        </p:blipFill>
        <p:spPr>
          <a:xfrm>
            <a:off x="4804560" y="23760"/>
            <a:ext cx="3995640" cy="29952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
          <p:cNvPicPr/>
          <p:nvPr/>
        </p:nvPicPr>
        <p:blipFill>
          <a:blip r:embed="rId2"/>
          <a:stretch/>
        </p:blipFill>
        <p:spPr>
          <a:xfrm>
            <a:off x="0" y="-5400"/>
            <a:ext cx="4416120" cy="3315600"/>
          </a:xfrm>
          <a:prstGeom prst="rect">
            <a:avLst/>
          </a:prstGeom>
          <a:ln>
            <a:noFill/>
          </a:ln>
          <a:effectLst>
            <a:outerShdw blurRad="292100" dist="139498" dir="2700000" algn="tl" rotWithShape="0">
              <a:srgbClr val="333333">
                <a:alpha val="65000"/>
              </a:srgbClr>
            </a:outerShdw>
          </a:effectLst>
        </p:spPr>
      </p:pic>
      <p:sp>
        <p:nvSpPr>
          <p:cNvPr id="227" name="TextShape 1"/>
          <p:cNvSpPr txBox="1"/>
          <p:nvPr/>
        </p:nvSpPr>
        <p:spPr>
          <a:xfrm>
            <a:off x="4860000" y="3429000"/>
            <a:ext cx="4176000" cy="3312000"/>
          </a:xfrm>
          <a:prstGeom prst="rect">
            <a:avLst/>
          </a:prstGeom>
          <a:noFill/>
          <a:ln>
            <a:noFill/>
          </a:ln>
        </p:spPr>
        <p:txBody>
          <a:bodyPr>
            <a:normAutofit/>
          </a:bodyPr>
          <a:lstStyle/>
          <a:p>
            <a:pPr marL="171360" indent="-171000" algn="just">
              <a:lnSpc>
                <a:spcPct val="90000"/>
              </a:lnSpc>
              <a:spcBef>
                <a:spcPts val="751"/>
              </a:spcBef>
              <a:buClr>
                <a:srgbClr val="000000"/>
              </a:buClr>
              <a:buFont typeface="Arial"/>
              <a:buChar char="•"/>
            </a:pPr>
            <a:r>
              <a:rPr lang="ru-RU" sz="2000" b="0" strike="noStrike" spc="-1">
                <a:solidFill>
                  <a:srgbClr val="000000"/>
                </a:solidFill>
                <a:latin typeface="Calibri"/>
              </a:rPr>
              <a:t> </a:t>
            </a:r>
            <a:r>
              <a:rPr lang="ru-RU" sz="1600" b="0" strike="noStrike" spc="-1">
                <a:solidFill>
                  <a:srgbClr val="000000"/>
                </a:solidFill>
                <a:latin typeface="Calibri"/>
              </a:rPr>
              <a:t>Ипатьевский «царский» монастырь. Символ связи времен. У его стен был наречен на царство первый государь Династии Романовых – Михаил Феодорович. Здесь пребывал на покое епископ Кинешемский Вениамин (Платонов, +1905), первый председатель Костромского отделения ИППО. Здесь его навещала княжеская чета великих князей Сергия Александровича                    и Елисаветы Федоровны. У чудотворной Федоровской иконы Божией Матери испрашивает Ее помощи Великий князь Георгий Михайлович Романов.</a:t>
            </a:r>
          </a:p>
          <a:p>
            <a:pPr algn="just">
              <a:lnSpc>
                <a:spcPct val="90000"/>
              </a:lnSpc>
              <a:spcBef>
                <a:spcPts val="751"/>
              </a:spcBef>
            </a:pPr>
            <a:endParaRPr lang="ru-RU" sz="1600" b="0" strike="noStrike" spc="-1">
              <a:solidFill>
                <a:srgbClr val="000000"/>
              </a:solidFill>
              <a:latin typeface="Calibri"/>
            </a:endParaRPr>
          </a:p>
        </p:txBody>
      </p:sp>
      <p:pic>
        <p:nvPicPr>
          <p:cNvPr id="228" name="Рисунок 7"/>
          <p:cNvPicPr/>
          <p:nvPr/>
        </p:nvPicPr>
        <p:blipFill>
          <a:blip r:embed="rId3"/>
          <a:stretch/>
        </p:blipFill>
        <p:spPr>
          <a:xfrm>
            <a:off x="0" y="3310560"/>
            <a:ext cx="4416120" cy="3218040"/>
          </a:xfrm>
          <a:prstGeom prst="rect">
            <a:avLst/>
          </a:prstGeom>
          <a:ln>
            <a:noFill/>
          </a:ln>
        </p:spPr>
      </p:pic>
      <p:pic>
        <p:nvPicPr>
          <p:cNvPr id="229" name="Рисунок 3"/>
          <p:cNvPicPr/>
          <p:nvPr/>
        </p:nvPicPr>
        <p:blipFill>
          <a:blip r:embed="rId4"/>
          <a:stretch/>
        </p:blipFill>
        <p:spPr>
          <a:xfrm>
            <a:off x="4416480" y="23760"/>
            <a:ext cx="4727160" cy="3218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Рисунок 1"/>
          <p:cNvPicPr/>
          <p:nvPr/>
        </p:nvPicPr>
        <p:blipFill>
          <a:blip r:embed="rId2"/>
          <a:stretch/>
        </p:blipFill>
        <p:spPr>
          <a:xfrm>
            <a:off x="395640" y="476640"/>
            <a:ext cx="2310480" cy="3087360"/>
          </a:xfrm>
          <a:prstGeom prst="rect">
            <a:avLst/>
          </a:prstGeom>
          <a:ln>
            <a:noFill/>
          </a:ln>
          <a:effectLst>
            <a:outerShdw blurRad="292100" dist="139498" dir="2700000" algn="tl" rotWithShape="0">
              <a:srgbClr val="333333">
                <a:alpha val="65000"/>
              </a:srgbClr>
            </a:outerShdw>
          </a:effectLst>
        </p:spPr>
      </p:pic>
      <p:sp>
        <p:nvSpPr>
          <p:cNvPr id="132" name="CustomShape 1"/>
          <p:cNvSpPr/>
          <p:nvPr/>
        </p:nvSpPr>
        <p:spPr>
          <a:xfrm>
            <a:off x="395640" y="3789000"/>
            <a:ext cx="2376000" cy="179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1" strike="noStrike" spc="-1">
                <a:solidFill>
                  <a:srgbClr val="002060"/>
                </a:solidFill>
                <a:latin typeface="Bookman Old Style"/>
              </a:rPr>
              <a:t>Великий князь Сергей Александрович член-учредитель и первый председатель ИППО.</a:t>
            </a:r>
            <a:endParaRPr lang="ru-RU" sz="1600" b="0" strike="noStrike" spc="-1">
              <a:latin typeface="Arial"/>
            </a:endParaRPr>
          </a:p>
        </p:txBody>
      </p:sp>
      <p:sp>
        <p:nvSpPr>
          <p:cNvPr id="133" name="CustomShape 2"/>
          <p:cNvSpPr/>
          <p:nvPr/>
        </p:nvSpPr>
        <p:spPr>
          <a:xfrm>
            <a:off x="2699640" y="548640"/>
            <a:ext cx="6192360" cy="252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Первым председателем ИППО стал младший брат императора Александра III и дядя Николая II - великий князь Сергей Александрович. Главными целями организации было укрепление влияния России на Ближнем Востоке и организация паломничества русских людей в Палестину. Для этого в России проводилась широкая кампания по сбору средств среди различных слоев населения, устраивались для населения чтения (беседы) о Святой Земле,                                                     а также о деятельности ИППО. </a:t>
            </a:r>
            <a:endParaRPr lang="ru-RU" sz="1600" b="0" strike="noStrike" spc="-1">
              <a:latin typeface="Arial"/>
            </a:endParaRPr>
          </a:p>
        </p:txBody>
      </p:sp>
      <p:pic>
        <p:nvPicPr>
          <p:cNvPr id="134" name="Рисунок 5"/>
          <p:cNvPicPr/>
          <p:nvPr/>
        </p:nvPicPr>
        <p:blipFill>
          <a:blip r:embed="rId3"/>
          <a:stretch/>
        </p:blipFill>
        <p:spPr>
          <a:xfrm>
            <a:off x="4644000" y="3285000"/>
            <a:ext cx="2376000" cy="2808000"/>
          </a:xfrm>
          <a:prstGeom prst="rect">
            <a:avLst/>
          </a:prstGeom>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
          <p:cNvPicPr/>
          <p:nvPr/>
        </p:nvPicPr>
        <p:blipFill>
          <a:blip r:embed="rId2"/>
          <a:stretch/>
        </p:blipFill>
        <p:spPr>
          <a:xfrm>
            <a:off x="5220000" y="365040"/>
            <a:ext cx="3413520" cy="1977120"/>
          </a:xfrm>
          <a:prstGeom prst="rect">
            <a:avLst/>
          </a:prstGeom>
          <a:ln>
            <a:noFill/>
          </a:ln>
          <a:effectLst>
            <a:outerShdw blurRad="292100" dist="139498" dir="2700000" algn="tl" rotWithShape="0">
              <a:srgbClr val="333333">
                <a:alpha val="65000"/>
              </a:srgbClr>
            </a:outerShdw>
          </a:effectLst>
        </p:spPr>
      </p:pic>
      <p:sp>
        <p:nvSpPr>
          <p:cNvPr id="231" name="TextShape 1"/>
          <p:cNvSpPr txBox="1"/>
          <p:nvPr/>
        </p:nvSpPr>
        <p:spPr>
          <a:xfrm>
            <a:off x="0" y="365040"/>
            <a:ext cx="3511080" cy="1767960"/>
          </a:xfrm>
          <a:prstGeom prst="rect">
            <a:avLst/>
          </a:prstGeom>
          <a:noFill/>
          <a:ln>
            <a:noFill/>
          </a:ln>
        </p:spPr>
        <p:txBody>
          <a:bodyPr anchor="ctr">
            <a:normAutofit/>
          </a:bodyPr>
          <a:lstStyle/>
          <a:p>
            <a:pPr>
              <a:lnSpc>
                <a:spcPct val="90000"/>
              </a:lnSpc>
            </a:pPr>
            <a:r>
              <a:rPr lang="ru-RU" sz="1600" b="0" strike="noStrike" spc="-1">
                <a:solidFill>
                  <a:srgbClr val="000000"/>
                </a:solidFill>
                <a:latin typeface="Calibri Light"/>
              </a:rPr>
              <a:t>Нам 120-лет. Соборный ансамбль Костромского кремля, в Успенском соборе которого было провозглашено создание Костромского отделения Императорского православного Палестинского Общества в 1898 году.</a:t>
            </a:r>
            <a:endParaRPr lang="ru-RU" sz="1600" b="0" strike="noStrike" spc="-1">
              <a:solidFill>
                <a:srgbClr val="000000"/>
              </a:solidFill>
              <a:latin typeface="Calibri"/>
            </a:endParaRPr>
          </a:p>
        </p:txBody>
      </p:sp>
      <p:sp>
        <p:nvSpPr>
          <p:cNvPr id="232" name="TextShape 2"/>
          <p:cNvSpPr txBox="1"/>
          <p:nvPr/>
        </p:nvSpPr>
        <p:spPr>
          <a:xfrm>
            <a:off x="6372360" y="2708280"/>
            <a:ext cx="2771280" cy="4149360"/>
          </a:xfrm>
          <a:prstGeom prst="rect">
            <a:avLst/>
          </a:prstGeom>
          <a:noFill/>
          <a:ln>
            <a:noFill/>
          </a:ln>
        </p:spPr>
        <p:txBody>
          <a:bodyPr>
            <a:normAutofit fontScale="86000" lnSpcReduction="20000"/>
          </a:bodyPr>
          <a:lstStyle/>
          <a:p>
            <a:pPr algn="just">
              <a:lnSpc>
                <a:spcPct val="90000"/>
              </a:lnSpc>
              <a:spcBef>
                <a:spcPts val="751"/>
              </a:spcBef>
            </a:pPr>
            <a:r>
              <a:rPr lang="ru-RU" sz="2100" b="0" strike="noStrike" spc="-1">
                <a:solidFill>
                  <a:srgbClr val="000000"/>
                </a:solidFill>
                <a:latin typeface="Calibri"/>
              </a:rPr>
              <a:t>Возрождается деятельность регионального отделения Международной общественной организации «Императорское Православное Палестинское Общество» в Костромской области. Служением России                             и ее гражданам делами просвещения, образования, помощи паломникам                                         и благотворительности Костромское отделение завоевало заслуженный авторитет.</a:t>
            </a:r>
          </a:p>
          <a:p>
            <a:pPr>
              <a:lnSpc>
                <a:spcPct val="90000"/>
              </a:lnSpc>
              <a:spcBef>
                <a:spcPts val="751"/>
              </a:spcBef>
            </a:pPr>
            <a:endParaRPr lang="ru-RU" sz="2100" b="0" strike="noStrike" spc="-1">
              <a:solidFill>
                <a:srgbClr val="000000"/>
              </a:solidFill>
              <a:latin typeface="Calibri"/>
            </a:endParaRPr>
          </a:p>
        </p:txBody>
      </p:sp>
      <p:pic>
        <p:nvPicPr>
          <p:cNvPr id="233" name="Рисунок 4"/>
          <p:cNvPicPr/>
          <p:nvPr/>
        </p:nvPicPr>
        <p:blipFill>
          <a:blip r:embed="rId3"/>
          <a:stretch/>
        </p:blipFill>
        <p:spPr>
          <a:xfrm>
            <a:off x="323640" y="2853000"/>
            <a:ext cx="5219640" cy="3479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Рисунок 43"/>
          <p:cNvPicPr/>
          <p:nvPr/>
        </p:nvPicPr>
        <p:blipFill>
          <a:blip r:embed="rId2"/>
          <a:stretch/>
        </p:blipFill>
        <p:spPr>
          <a:xfrm>
            <a:off x="6516360" y="332640"/>
            <a:ext cx="2232000" cy="2994120"/>
          </a:xfrm>
          <a:prstGeom prst="rect">
            <a:avLst/>
          </a:prstGeom>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6" name="CustomShape 1"/>
          <p:cNvSpPr/>
          <p:nvPr/>
        </p:nvSpPr>
        <p:spPr>
          <a:xfrm>
            <a:off x="251640" y="236880"/>
            <a:ext cx="6048360" cy="3012480"/>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600" b="0" strike="noStrike" spc="-1">
                <a:latin typeface="Bookman Old Style"/>
                <a:ea typeface="Calibri"/>
              </a:rPr>
              <a:t>Почётными членами состояли в разное время представители правящей элиты: члены  императорской фамилии,  председатели Совета Министров, священнослужители (в т.ч., основатель русской миссии в Иерусалиме епископ Порфирий (Успенский).</a:t>
            </a:r>
            <a:endParaRPr lang="ru-RU" sz="1600" b="0" strike="noStrike" spc="-1">
              <a:latin typeface="Arial"/>
            </a:endParaRPr>
          </a:p>
          <a:p>
            <a:pPr algn="ctr">
              <a:lnSpc>
                <a:spcPct val="100000"/>
              </a:lnSpc>
            </a:pPr>
            <a:endParaRPr lang="ru-RU" sz="1600" b="0" strike="noStrike" spc="-1">
              <a:latin typeface="Arial"/>
            </a:endParaRPr>
          </a:p>
          <a:p>
            <a:pPr algn="ctr">
              <a:lnSpc>
                <a:spcPct val="100000"/>
              </a:lnSpc>
            </a:pPr>
            <a:r>
              <a:rPr lang="ru-RU" sz="1600" b="0" strike="noStrike" spc="-1">
                <a:latin typeface="Bookman Old Style"/>
                <a:ea typeface="Times New Roman"/>
              </a:rPr>
              <a:t>Костромичи были представлены в Совете Палестинского Общества. Заместителем председателя ИППО вплоть до своей кончины в 1901 году был </a:t>
            </a:r>
            <a:r>
              <a:rPr lang="ru-RU" sz="1600" b="0" strike="noStrike" spc="-1">
                <a:latin typeface="Bookman Old Style"/>
                <a:ea typeface="Calibri"/>
              </a:rPr>
              <a:t>член Государственного Совета, действительный тайный советник, председатель Костромской учёной архивной комиссии Н.Н. Селифонтов.</a:t>
            </a:r>
            <a:endParaRPr lang="ru-RU" sz="1600" b="0" strike="noStrike" spc="-1">
              <a:latin typeface="Arial"/>
            </a:endParaRPr>
          </a:p>
        </p:txBody>
      </p:sp>
      <p:sp>
        <p:nvSpPr>
          <p:cNvPr id="137" name="CustomShape 2"/>
          <p:cNvSpPr/>
          <p:nvPr/>
        </p:nvSpPr>
        <p:spPr>
          <a:xfrm>
            <a:off x="0" y="457200"/>
            <a:ext cx="9143640" cy="360"/>
          </a:xfrm>
          <a:prstGeom prst="rect">
            <a:avLst/>
          </a:prstGeom>
          <a:noFill/>
          <a:ln w="9360">
            <a:noFill/>
          </a:ln>
        </p:spPr>
        <p:style>
          <a:lnRef idx="0">
            <a:scrgbClr r="0" g="0" b="0"/>
          </a:lnRef>
          <a:fillRef idx="0">
            <a:scrgbClr r="0" g="0" b="0"/>
          </a:fillRef>
          <a:effectRef idx="0">
            <a:scrgbClr r="0" g="0" b="0"/>
          </a:effectRef>
          <a:fontRef idx="minor"/>
        </p:style>
      </p:sp>
      <p:sp>
        <p:nvSpPr>
          <p:cNvPr id="138" name="CustomShape 3"/>
          <p:cNvSpPr/>
          <p:nvPr/>
        </p:nvSpPr>
        <p:spPr>
          <a:xfrm>
            <a:off x="6516360" y="3429000"/>
            <a:ext cx="21600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1600" b="1" strike="noStrike" spc="-1">
                <a:solidFill>
                  <a:srgbClr val="002060"/>
                </a:solidFill>
                <a:latin typeface="Bookman Old Style"/>
                <a:ea typeface="Calibri"/>
              </a:rPr>
              <a:t>Н.Н. Селифонтов</a:t>
            </a:r>
            <a:endParaRPr lang="ru-RU" sz="1600" b="0" strike="noStrike" spc="-1">
              <a:latin typeface="Arial"/>
            </a:endParaRPr>
          </a:p>
        </p:txBody>
      </p:sp>
      <p:pic>
        <p:nvPicPr>
          <p:cNvPr id="139" name="Picture 8"/>
          <p:cNvPicPr/>
          <p:nvPr/>
        </p:nvPicPr>
        <p:blipFill>
          <a:blip r:embed="rId3"/>
          <a:stretch/>
        </p:blipFill>
        <p:spPr>
          <a:xfrm>
            <a:off x="3852000" y="3285000"/>
            <a:ext cx="2448000" cy="3408120"/>
          </a:xfrm>
          <a:prstGeom prst="rect">
            <a:avLst/>
          </a:prstGeom>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0" name="CustomShape 4"/>
          <p:cNvSpPr/>
          <p:nvPr/>
        </p:nvSpPr>
        <p:spPr>
          <a:xfrm>
            <a:off x="6444360" y="5949360"/>
            <a:ext cx="248328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1" strike="noStrike" spc="-1">
                <a:solidFill>
                  <a:srgbClr val="002060"/>
                </a:solidFill>
                <a:latin typeface="Bookman Old Style"/>
                <a:ea typeface="Calibri"/>
              </a:rPr>
              <a:t>Епископ Порфирий (Успенский)</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4"/>
          <p:cNvPicPr/>
          <p:nvPr/>
        </p:nvPicPr>
        <p:blipFill>
          <a:blip r:embed="rId2"/>
          <a:stretch/>
        </p:blipFill>
        <p:spPr>
          <a:xfrm>
            <a:off x="3852000" y="2925000"/>
            <a:ext cx="4601880" cy="3279240"/>
          </a:xfrm>
          <a:prstGeom prst="rect">
            <a:avLst/>
          </a:prstGeom>
          <a:ln>
            <a:noFill/>
          </a:ln>
          <a:effectLst>
            <a:outerShdw blurRad="292100" dist="139498" dir="2700000" algn="tl" rotWithShape="0">
              <a:srgbClr val="333333">
                <a:alpha val="65000"/>
              </a:srgbClr>
            </a:outerShdw>
          </a:effectLst>
        </p:spPr>
      </p:pic>
      <p:sp>
        <p:nvSpPr>
          <p:cNvPr id="142" name="CustomShape 1"/>
          <p:cNvSpPr/>
          <p:nvPr/>
        </p:nvSpPr>
        <p:spPr>
          <a:xfrm>
            <a:off x="251640" y="188640"/>
            <a:ext cx="8568720" cy="252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К 1917 году в стране уже работал 51 отдел Палестинского общества.</a:t>
            </a:r>
            <a:endParaRPr lang="ru-RU" sz="1600" b="0" strike="noStrike" spc="-1">
              <a:latin typeface="Arial"/>
            </a:endParaRPr>
          </a:p>
          <a:p>
            <a:pPr algn="ctr">
              <a:lnSpc>
                <a:spcPct val="100000"/>
              </a:lnSpc>
            </a:pPr>
            <a:r>
              <a:rPr lang="ru-RU" sz="1600" b="0" strike="noStrike" spc="-1">
                <a:solidFill>
                  <a:srgbClr val="000000"/>
                </a:solidFill>
                <a:latin typeface="Bookman Old Style"/>
              </a:rPr>
              <a:t>Для того чтобы сделать паломнические поездки на Афон и в Палестину максимально доступными, ИППО заключало договоры с правлениями железных дорог и Русским обществом пароходства и торговли, чьи суда курсировали из Одессы в Грецию и на Ближний Восток. В результате богомольцы, которые отправлялись в святые места по паломническим книжкам ИППО, пользовались льготными тарифами на проезд. В «Епархиальных ведомостях» оперативно публиковались сообщения о карантинных запретах на выезд паломников в Восточное Средиземноморье в связи эпидемиями, которые не были редкостью в этом регионе.</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683640" y="268920"/>
            <a:ext cx="7920360" cy="155232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600" b="0" strike="noStrike" spc="-1">
                <a:solidFill>
                  <a:srgbClr val="000000"/>
                </a:solidFill>
                <a:latin typeface="Bookman Old Style"/>
                <a:ea typeface="Times New Roman"/>
              </a:rPr>
              <a:t>Создание </a:t>
            </a:r>
            <a:r>
              <a:rPr lang="ru-RU" sz="1600" b="1" strike="noStrike" spc="-1">
                <a:solidFill>
                  <a:srgbClr val="000000"/>
                </a:solidFill>
                <a:latin typeface="Bookman Old Style"/>
                <a:ea typeface="Times New Roman"/>
              </a:rPr>
              <a:t>Костромского отдела ИППО</a:t>
            </a:r>
            <a:r>
              <a:rPr lang="ru-RU" sz="1600" b="0" strike="noStrike" spc="-1">
                <a:solidFill>
                  <a:srgbClr val="000000"/>
                </a:solidFill>
                <a:latin typeface="Bookman Old Style"/>
                <a:ea typeface="Times New Roman"/>
              </a:rPr>
              <a:t> было связано с тем, что епархиальные архиереи в 1880-1890-х гг. поддерживали тесные и регулярные связи с председателем Палестинского общества великим князем Сергеем Александровичем, который являлся также Августейшим покровителем Федоровско-Сергиевского братства, действовавшего в Костромской епархии. </a:t>
            </a:r>
            <a:endParaRPr lang="ru-RU" sz="1600" b="0" strike="noStrike" spc="-1">
              <a:latin typeface="Arial"/>
            </a:endParaRPr>
          </a:p>
        </p:txBody>
      </p:sp>
      <p:pic>
        <p:nvPicPr>
          <p:cNvPr id="144" name="Picture 6"/>
          <p:cNvPicPr/>
          <p:nvPr/>
        </p:nvPicPr>
        <p:blipFill>
          <a:blip r:embed="rId2"/>
          <a:stretch/>
        </p:blipFill>
        <p:spPr>
          <a:xfrm>
            <a:off x="1331640" y="1845000"/>
            <a:ext cx="2634120" cy="3443400"/>
          </a:xfrm>
          <a:prstGeom prst="rect">
            <a:avLst/>
          </a:prstGeom>
          <a:ln>
            <a:noFill/>
          </a:ln>
          <a:effectLst>
            <a:outerShdw blurRad="292100" dist="139498" dir="2700000" algn="tl" rotWithShape="0">
              <a:srgbClr val="333333">
                <a:alpha val="65000"/>
              </a:srgbClr>
            </a:outerShdw>
          </a:effectLst>
        </p:spPr>
      </p:pic>
      <p:sp>
        <p:nvSpPr>
          <p:cNvPr id="145" name="CustomShape 2"/>
          <p:cNvSpPr/>
          <p:nvPr/>
        </p:nvSpPr>
        <p:spPr>
          <a:xfrm>
            <a:off x="899640" y="5301360"/>
            <a:ext cx="341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1" strike="noStrike" spc="-1">
                <a:solidFill>
                  <a:srgbClr val="002060"/>
                </a:solidFill>
                <a:latin typeface="Bookman Old Style"/>
              </a:rPr>
              <a:t>Епископ Костромской и Галичский Виссарион (Нечаев, †1905) </a:t>
            </a:r>
            <a:endParaRPr lang="ru-RU" sz="1600" b="0" strike="noStrike" spc="-1">
              <a:latin typeface="Arial"/>
            </a:endParaRPr>
          </a:p>
        </p:txBody>
      </p:sp>
      <p:pic>
        <p:nvPicPr>
          <p:cNvPr id="146" name="Рисунок 4"/>
          <p:cNvPicPr/>
          <p:nvPr/>
        </p:nvPicPr>
        <p:blipFill>
          <a:blip r:embed="rId3"/>
          <a:stretch/>
        </p:blipFill>
        <p:spPr>
          <a:xfrm>
            <a:off x="5580000" y="1845000"/>
            <a:ext cx="2456640" cy="3448080"/>
          </a:xfrm>
          <a:prstGeom prst="rect">
            <a:avLst/>
          </a:prstGeom>
          <a:ln>
            <a:noFill/>
          </a:ln>
          <a:effectLst>
            <a:outerShdw blurRad="292100" dist="139498" dir="2700000" algn="tl" rotWithShape="0">
              <a:srgbClr val="333333">
                <a:alpha val="65000"/>
              </a:srgbClr>
            </a:outerShdw>
          </a:effectLst>
        </p:spPr>
      </p:pic>
      <p:sp>
        <p:nvSpPr>
          <p:cNvPr id="147" name="CustomShape 3"/>
          <p:cNvSpPr/>
          <p:nvPr/>
        </p:nvSpPr>
        <p:spPr>
          <a:xfrm>
            <a:off x="5220000" y="5301360"/>
            <a:ext cx="34916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1" strike="noStrike" spc="-1">
                <a:solidFill>
                  <a:srgbClr val="002060"/>
                </a:solidFill>
                <a:latin typeface="Bookman Old Style"/>
              </a:rPr>
              <a:t>Епископ Кинешемский Вениамин (Платонов, †1905). Председатель Костромского отделения ИППО. </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539640" y="332640"/>
            <a:ext cx="7992360" cy="1550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rPr>
              <a:t>Палестинские чтения в Костромской епархии начались 21 ноября 1898 г. в губернском центре в читальне им. А. Н. Островского. Чтения открыл Управляющий Костромской епархией Преосвященный епископ Костромской и Галичский Виссарион (Нечаев,+1905), который обратился  к аудитории с речью, в которой рассказал о целях Палестинского общества и о задачах начинавшихся чтений. </a:t>
            </a:r>
            <a:endParaRPr lang="ru-RU" sz="1600" b="0" strike="noStrike" spc="-1">
              <a:latin typeface="Arial"/>
            </a:endParaRPr>
          </a:p>
        </p:txBody>
      </p:sp>
      <p:pic>
        <p:nvPicPr>
          <p:cNvPr id="149" name="Picture 2"/>
          <p:cNvPicPr/>
          <p:nvPr/>
        </p:nvPicPr>
        <p:blipFill>
          <a:blip r:embed="rId2"/>
          <a:srcRect b="2785"/>
          <a:stretch/>
        </p:blipFill>
        <p:spPr>
          <a:xfrm>
            <a:off x="1403640" y="1917000"/>
            <a:ext cx="5916240" cy="3456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179640" y="335160"/>
            <a:ext cx="4968360" cy="568944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600" b="0" strike="noStrike" spc="-1">
                <a:solidFill>
                  <a:srgbClr val="000000"/>
                </a:solidFill>
                <a:latin typeface="Bookman Old Style"/>
                <a:ea typeface="Times New Roman"/>
              </a:rPr>
              <a:t>Председатель Палестинского общества великий князь Сергей Александрович,                  а также его супруга и преемница на этом посту великая княгиня Елизавета Федоровна, довольно часто посещали те, или иные губернские города. В первую очередь это касалось регионов центральной России, т.к., великий князь являлся командующим Московским военным округом и регулярно проводил смотры подчиненных ему войск. Попутно Сергей Александрович во время поездок решал вопросы, связанные с деятельностью ИППО.</a:t>
            </a:r>
            <a:endParaRPr lang="ru-RU" sz="1600" b="0" strike="noStrike" spc="-1">
              <a:latin typeface="Arial"/>
            </a:endParaRPr>
          </a:p>
          <a:p>
            <a:pPr algn="ctr">
              <a:lnSpc>
                <a:spcPct val="100000"/>
              </a:lnSpc>
            </a:pPr>
            <a:r>
              <a:rPr lang="ru-RU" sz="1600" b="0" strike="noStrike" spc="-1">
                <a:solidFill>
                  <a:srgbClr val="000000"/>
                </a:solidFill>
                <a:latin typeface="Bookman Old Style"/>
                <a:ea typeface="Times New Roman"/>
              </a:rPr>
              <a:t> Кострому великий князь посетил вместе                   с Елизаветой Федоровной в мае 1898 г. Как раз в это время в Костромской епархии был создан отдел ИППО, местопребывание которого находилось  в Ипатьевском монастыре. Сергею Александровичу был представлен его председатель – епископ Кинешемский Вениамин, с которым состоялась беседа  о предстоящей деятельности отдела.</a:t>
            </a:r>
            <a:endParaRPr lang="ru-RU" sz="1600" b="0" strike="noStrike" spc="-1">
              <a:latin typeface="Arial"/>
            </a:endParaRPr>
          </a:p>
        </p:txBody>
      </p:sp>
      <p:pic>
        <p:nvPicPr>
          <p:cNvPr id="151" name="Picture 3"/>
          <p:cNvPicPr/>
          <p:nvPr/>
        </p:nvPicPr>
        <p:blipFill>
          <a:blip r:embed="rId2"/>
          <a:stretch/>
        </p:blipFill>
        <p:spPr>
          <a:xfrm>
            <a:off x="5292000" y="620640"/>
            <a:ext cx="3415680" cy="5148000"/>
          </a:xfrm>
          <a:prstGeom prst="rect">
            <a:avLst/>
          </a:prstGeom>
          <a:ln>
            <a:noFill/>
          </a:ln>
          <a:effectLst>
            <a:outerShdw blurRad="29210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3"/>
          <p:cNvPicPr/>
          <p:nvPr/>
        </p:nvPicPr>
        <p:blipFill>
          <a:blip r:embed="rId2"/>
          <a:stretch/>
        </p:blipFill>
        <p:spPr>
          <a:xfrm>
            <a:off x="467640" y="2565000"/>
            <a:ext cx="3888000" cy="3103920"/>
          </a:xfrm>
          <a:prstGeom prst="rect">
            <a:avLst/>
          </a:prstGeom>
          <a:ln>
            <a:noFill/>
          </a:ln>
          <a:effectLst>
            <a:outerShdw blurRad="292100" dist="139498" dir="2700000" algn="tl" rotWithShape="0">
              <a:srgbClr val="333333">
                <a:alpha val="65000"/>
              </a:srgbClr>
            </a:outerShdw>
          </a:effectLst>
        </p:spPr>
      </p:pic>
      <p:sp>
        <p:nvSpPr>
          <p:cNvPr id="153" name="CustomShape 1"/>
          <p:cNvSpPr/>
          <p:nvPr/>
        </p:nvSpPr>
        <p:spPr>
          <a:xfrm>
            <a:off x="0" y="0"/>
            <a:ext cx="9143640" cy="456840"/>
          </a:xfrm>
          <a:prstGeom prst="rect">
            <a:avLst/>
          </a:prstGeom>
          <a:noFill/>
          <a:ln w="9360">
            <a:noFill/>
          </a:ln>
        </p:spPr>
        <p:style>
          <a:lnRef idx="0">
            <a:scrgbClr r="0" g="0" b="0"/>
          </a:lnRef>
          <a:fillRef idx="0">
            <a:scrgbClr r="0" g="0" b="0"/>
          </a:fillRef>
          <a:effectRef idx="0">
            <a:scrgbClr r="0" g="0" b="0"/>
          </a:effectRef>
          <a:fontRef idx="minor"/>
        </p:style>
      </p:sp>
      <p:sp>
        <p:nvSpPr>
          <p:cNvPr id="154" name="CustomShape 2"/>
          <p:cNvSpPr/>
          <p:nvPr/>
        </p:nvSpPr>
        <p:spPr>
          <a:xfrm>
            <a:off x="179640" y="272160"/>
            <a:ext cx="8712720" cy="222336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r>
              <a:rPr lang="ru-RU" sz="1400" b="0" strike="noStrike" spc="-1">
                <a:solidFill>
                  <a:srgbClr val="000000"/>
                </a:solidFill>
                <a:latin typeface="Bookman Old Style"/>
                <a:ea typeface="Times New Roman"/>
              </a:rPr>
              <a:t>К началу ХХ века Императорскому Палестинскому Обществу принадлежало в Палестине                 8 подворий. В общей сложности через подворья ИППО проходило за год более 10 тысяч паломников. Кроме того, земельные участки и объекты недвижимости были в Вифлееме, Айн-Кереме, Назарете, Кане Галилейской, Афуле, Хайфе, Иерихоне, Рамаллахе, - всего 28 участков. ИППО содержало для паломников и местных жителей Русскую больницу в Иерусалиме и ряд амбулаторий. У Общества были свои храмы – два в России (Николо-Александровский в Петербурге и Сергиевский скит в Калужской губернии) и два в Палестине: церковь св. прав. Марии Магдалины в Гефсимании, и храм во имя св. блгв. вел. кн. Александра Невского на территории Александровского подворья, часовня в Сергиевском подворье.</a:t>
            </a:r>
            <a:r>
              <a:rPr lang="ru-RU" sz="1400" b="0" strike="noStrike" spc="-1">
                <a:solidFill>
                  <a:srgbClr val="000000"/>
                </a:solidFill>
                <a:latin typeface="Bookman Old Style"/>
                <a:ea typeface="Calibri"/>
              </a:rPr>
              <a:t> </a:t>
            </a:r>
            <a:endParaRPr lang="ru-RU" sz="1400" b="0" strike="noStrike" spc="-1">
              <a:latin typeface="Arial"/>
            </a:endParaRPr>
          </a:p>
        </p:txBody>
      </p:sp>
      <p:pic>
        <p:nvPicPr>
          <p:cNvPr id="155" name="Рисунок 5"/>
          <p:cNvPicPr/>
          <p:nvPr/>
        </p:nvPicPr>
        <p:blipFill>
          <a:blip r:embed="rId3"/>
          <a:stretch/>
        </p:blipFill>
        <p:spPr>
          <a:xfrm>
            <a:off x="5508000" y="2637000"/>
            <a:ext cx="2232000" cy="3096000"/>
          </a:xfrm>
          <a:prstGeom prst="rect">
            <a:avLst/>
          </a:prstGeom>
          <a:ln>
            <a:noFill/>
          </a:ln>
          <a:effectLst>
            <a:outerShdw blurRad="292100" dist="139498" dir="2700000" algn="tl" rotWithShape="0">
              <a:srgbClr val="333333">
                <a:alpha val="65000"/>
              </a:srgbClr>
            </a:outerShdw>
          </a:effectLst>
        </p:spPr>
      </p:pic>
      <p:sp>
        <p:nvSpPr>
          <p:cNvPr id="156" name="CustomShape 3"/>
          <p:cNvSpPr/>
          <p:nvPr/>
        </p:nvSpPr>
        <p:spPr>
          <a:xfrm>
            <a:off x="467640" y="5661360"/>
            <a:ext cx="388800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600" b="0" strike="noStrike" spc="-1">
                <a:solidFill>
                  <a:srgbClr val="000000"/>
                </a:solidFill>
                <a:latin typeface="Bookman Old Style"/>
                <a:ea typeface="Times New Roman"/>
              </a:rPr>
              <a:t>Сергиевское подворье</a:t>
            </a:r>
            <a:r>
              <a:rPr lang="ru-RU" sz="1600" b="0" strike="noStrike" spc="-1">
                <a:solidFill>
                  <a:srgbClr val="000000"/>
                </a:solidFill>
                <a:latin typeface="Bookman Old Style"/>
                <a:ea typeface="Calibri"/>
              </a:rPr>
              <a:t> </a:t>
            </a:r>
            <a:endParaRPr lang="ru-RU" sz="1600" b="0" strike="noStrike" spc="-1">
              <a:latin typeface="Arial"/>
            </a:endParaRPr>
          </a:p>
        </p:txBody>
      </p:sp>
      <p:sp>
        <p:nvSpPr>
          <p:cNvPr id="157" name="CustomShape 4"/>
          <p:cNvSpPr/>
          <p:nvPr/>
        </p:nvSpPr>
        <p:spPr>
          <a:xfrm>
            <a:off x="5508000" y="5733360"/>
            <a:ext cx="2232000" cy="72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0" strike="noStrike" spc="-1">
                <a:solidFill>
                  <a:srgbClr val="000000"/>
                </a:solidFill>
                <a:latin typeface="Bookman Old Style"/>
                <a:ea typeface="Times New Roman"/>
              </a:rPr>
              <a:t>Николо-Александровский в Петербурге</a:t>
            </a:r>
            <a:endParaRPr lang="ru-RU"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1764</Words>
  <Application>Microsoft Office PowerPoint</Application>
  <PresentationFormat>Экран (4:3)</PresentationFormat>
  <Paragraphs>57</Paragraphs>
  <Slides>30</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30</vt:i4>
      </vt:variant>
    </vt:vector>
  </HeadingPairs>
  <TitlesOfParts>
    <vt:vector size="43" baseType="lpstr">
      <vt:lpstr>Arial</vt:lpstr>
      <vt:lpstr>Bookman Old Style</vt:lpstr>
      <vt:lpstr>Calibri</vt:lpstr>
      <vt:lpstr>Calibri Light</vt:lpstr>
      <vt:lpstr>Comic Sans MS</vt:lpstr>
      <vt:lpstr>DejaVu Sans</vt:lpstr>
      <vt:lpstr>Segoe Print</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Пользователь Windows</dc:creator>
  <dc:description/>
  <cp:lastModifiedBy>dmitry.ilovaisky@gmail.com</cp:lastModifiedBy>
  <cp:revision>41</cp:revision>
  <dcterms:created xsi:type="dcterms:W3CDTF">2018-12-13T18:49:37Z</dcterms:created>
  <dcterms:modified xsi:type="dcterms:W3CDTF">2018-12-18T17:01:41Z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Reanimator Extreme Edition</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Экран (4:3)</vt:lpwstr>
  </property>
  <property fmtid="{D5CDD505-2E9C-101B-9397-08002B2CF9AE}" pid="10" name="ScaleCrop">
    <vt:bool>false</vt:bool>
  </property>
  <property fmtid="{D5CDD505-2E9C-101B-9397-08002B2CF9AE}" pid="11" name="ShareDoc">
    <vt:bool>false</vt:bool>
  </property>
  <property fmtid="{D5CDD505-2E9C-101B-9397-08002B2CF9AE}" pid="12" name="Slides">
    <vt:i4>30</vt:i4>
  </property>
</Properties>
</file>