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63" r:id="rId3"/>
    <p:sldId id="265" r:id="rId4"/>
    <p:sldId id="266" r:id="rId5"/>
    <p:sldId id="264" r:id="rId6"/>
    <p:sldId id="268" r:id="rId7"/>
    <p:sldId id="272" r:id="rId8"/>
    <p:sldId id="271" r:id="rId9"/>
    <p:sldId id="269" r:id="rId10"/>
    <p:sldId id="270" r:id="rId11"/>
    <p:sldId id="267" r:id="rId12"/>
    <p:sldId id="273" r:id="rId13"/>
    <p:sldId id="275" r:id="rId14"/>
    <p:sldId id="274" r:id="rId15"/>
    <p:sldId id="276" r:id="rId16"/>
    <p:sldId id="261" r:id="rId17"/>
    <p:sldId id="256" r:id="rId18"/>
    <p:sldId id="26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1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-84" y="-6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_sergey64@outlook.com" userId="cfd73db700352fca" providerId="LiveId" clId="{D510DB48-E864-444D-B24D-F33A6C95064D}"/>
    <pc:docChg chg="addSld modSld sldOrd">
      <pc:chgData name="anna_sergey64@outlook.com" userId="cfd73db700352fca" providerId="LiveId" clId="{D510DB48-E864-444D-B24D-F33A6C95064D}" dt="2022-03-11T03:10:23.265" v="13" actId="1076"/>
      <pc:docMkLst>
        <pc:docMk/>
      </pc:docMkLst>
      <pc:sldChg chg="addSp modSp new ord">
        <pc:chgData name="anna_sergey64@outlook.com" userId="cfd73db700352fca" providerId="LiveId" clId="{D510DB48-E864-444D-B24D-F33A6C95064D}" dt="2022-03-11T03:10:23.265" v="13" actId="1076"/>
        <pc:sldMkLst>
          <pc:docMk/>
          <pc:sldMk cId="4065589888" sldId="257"/>
        </pc:sldMkLst>
        <pc:picChg chg="add mod">
          <ac:chgData name="anna_sergey64@outlook.com" userId="cfd73db700352fca" providerId="LiveId" clId="{D510DB48-E864-444D-B24D-F33A6C95064D}" dt="2022-03-11T03:06:06.394" v="3" actId="167"/>
          <ac:picMkLst>
            <pc:docMk/>
            <pc:sldMk cId="4065589888" sldId="257"/>
            <ac:picMk id="3" creationId="{7BF93EAB-EAEB-40FE-88D2-C8A7377BF9E3}"/>
          </ac:picMkLst>
        </pc:picChg>
        <pc:picChg chg="add mod">
          <ac:chgData name="anna_sergey64@outlook.com" userId="cfd73db700352fca" providerId="LiveId" clId="{D510DB48-E864-444D-B24D-F33A6C95064D}" dt="2022-03-11T03:06:28.078" v="6" actId="14100"/>
          <ac:picMkLst>
            <pc:docMk/>
            <pc:sldMk cId="4065589888" sldId="257"/>
            <ac:picMk id="1026" creationId="{77A552B9-71DB-4033-AEEC-A7F37ADF2095}"/>
          </ac:picMkLst>
        </pc:picChg>
        <pc:picChg chg="add mod">
          <ac:chgData name="anna_sergey64@outlook.com" userId="cfd73db700352fca" providerId="LiveId" clId="{D510DB48-E864-444D-B24D-F33A6C95064D}" dt="2022-03-11T03:10:23.265" v="13" actId="1076"/>
          <ac:picMkLst>
            <pc:docMk/>
            <pc:sldMk cId="4065589888" sldId="257"/>
            <ac:picMk id="1028" creationId="{8D938B6A-C9AE-42EC-80C6-D61EF71DBC4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6D5FD7-4221-41E2-B4DB-654D4FC9C9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293FCB9-205C-49A1-A002-9EE8C3EA8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732D93A-8EEC-4B03-8147-6A66C3A20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35A8-327D-4740-A949-2F574EE5A8C9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5FE8752-548C-410F-BCA9-88A090600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19DB6C8-15DA-4B73-BE92-FC77ED095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9A31F-0E8A-40EC-84A2-2B93FAEC68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7944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9D4004-1E60-4552-8E73-3EA42FE8C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1ABE69A-6860-4CB8-87DE-4F206E826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49C3394-3184-4847-BFA3-B03C3941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35A8-327D-4740-A949-2F574EE5A8C9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68A214E-B1F6-4027-95D8-FBECE90B1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58FA8FD-8FDD-490D-914F-F74BB886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9A31F-0E8A-40EC-84A2-2B93FAEC68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9552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9744206-A748-429C-99F9-334FF18BE3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99DB8D9-CF04-4247-9798-7DAE1897B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365297B-CDC5-4609-A768-6C92225C6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35A8-327D-4740-A949-2F574EE5A8C9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F2AD013-641F-4435-9611-53776FA75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4553941-DD82-41DC-9207-AA32DB3C2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9A31F-0E8A-40EC-84A2-2B93FAEC68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441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9278EF-59E4-4157-851D-667CF6B18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647F6DE-E0C4-4AD9-A52C-90707158F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E9718EC-647D-4862-BA60-4BD83FE26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35A8-327D-4740-A949-2F574EE5A8C9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5BEB04B-A856-45A5-A7A9-8F85C6C81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AB928BE-5F9B-4A0F-A4DC-D9B6C8876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9A31F-0E8A-40EC-84A2-2B93FAEC68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0218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17BB75-D2BF-43D7-8B5F-02A878F29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2E0B4F4-7984-4837-83B2-13D22B9AE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57A97DA-0E46-4681-A201-A7709E0E3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35A8-327D-4740-A949-2F574EE5A8C9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0DB9A49-1284-411E-AE3D-643105550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3B273A2-A88D-4069-8113-E913D8E9A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9A31F-0E8A-40EC-84A2-2B93FAEC68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6094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8770F8-9B10-4B3F-A9EA-D214602AE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D4CD91A-E417-4CCC-9081-28B40FF868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6A52DD8-0906-4C65-8D7C-BD4B2A913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2DBEFEB-B7A5-4A60-AC1C-0D353B2F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35A8-327D-4740-A949-2F574EE5A8C9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88C0464-E6E5-4A98-A463-6F74F0240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385F846-0CB3-44BA-B670-C0CD7A329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9A31F-0E8A-40EC-84A2-2B93FAEC68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1907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024D86-A87F-4CDE-ABA5-3FDB3FCA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E0378A1-73AC-4CB5-8AB1-56F19446C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B50DE89-5543-433B-92D8-8EF7EB100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A641791-6FA6-4DCC-A4F2-587ECFA0D8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5273F07-CC63-4165-B29F-51EE1ED6A2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72D46FD-3DB0-4AF9-BB71-D162BCD6C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35A8-327D-4740-A949-2F574EE5A8C9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89C8188-20D2-4C63-9FA1-21690C38D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36A917D-4570-409B-898A-8511D9D56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9A31F-0E8A-40EC-84A2-2B93FAEC68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919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DD8FA5-F3D9-4114-AF7C-418FF3352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608D144-24B6-47C0-A8B2-7B9D69CC9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35A8-327D-4740-A949-2F574EE5A8C9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A6BF3D-A4ED-47E9-82E2-5291DFD75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B1C176D-ABFA-473F-8E5D-A243A9C74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9A31F-0E8A-40EC-84A2-2B93FAEC68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6140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24FD0C0-58B6-4D36-B7B9-159838888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35A8-327D-4740-A949-2F574EE5A8C9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D9806AA-660C-4673-BFCC-634EBC66A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E199A1A-2A3B-45CE-83DC-249D4766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9A31F-0E8A-40EC-84A2-2B93FAEC68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5468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687FBF-72DE-4E37-AF2D-C1B3B014D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AC3CCAB-EC7E-4452-BEA6-EBB1B866F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B7545F4-D99D-4C7A-AD7E-0729FB2780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6FC39D5-7690-4183-9217-9BC94D447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35A8-327D-4740-A949-2F574EE5A8C9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AC2DE38-4148-42F3-B697-97A49DB0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7B4DBE4-47DE-44FE-96E2-0A06F93E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9A31F-0E8A-40EC-84A2-2B93FAEC68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26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3E13452-14D4-401B-BDA7-9841D0221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DF24025-A430-4156-89D8-44C02B5E5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064BB76-B849-4586-829E-0BFB45275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71D3312-DD8A-4A59-ABA0-874CF41A8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35A8-327D-4740-A949-2F574EE5A8C9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8FBB442-1874-4044-8E9B-55C69BFDF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35BE050-2178-49EA-AD03-998276FBA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9A31F-0E8A-40EC-84A2-2B93FAEC68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9273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612B37-FB5F-4C95-BE0B-6025C1E58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FC94314-2381-4081-ABFE-8C81A0E00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7EC060C-8226-47AC-8186-6D99487AB5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135A8-327D-4740-A949-2F574EE5A8C9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9556CA9-FCDC-4C79-B909-EEB657608B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BFF6760-6FA4-4A55-8BD6-B7A69B30C8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9A31F-0E8A-40EC-84A2-2B93FAEC68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53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11.wdp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4" Type="http://schemas.openxmlformats.org/officeDocument/2006/relationships/image" Target="../media/image11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microsoft.com/office/2007/relationships/hdphoto" Target="../media/hdphoto9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7BF93EAB-EAEB-40FE-88D2-C8A7377BF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8D938B6A-C9AE-42EC-80C6-D61EF71DBC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77" b="1579"/>
          <a:stretch/>
        </p:blipFill>
        <p:spPr bwMode="auto">
          <a:xfrm>
            <a:off x="0" y="1"/>
            <a:ext cx="45417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7B267CC-08F9-45FC-B4A5-772D6FD8756A}"/>
              </a:ext>
            </a:extLst>
          </p:cNvPr>
          <p:cNvSpPr/>
          <p:nvPr/>
        </p:nvSpPr>
        <p:spPr>
          <a:xfrm>
            <a:off x="3833769" y="1708986"/>
            <a:ext cx="8358232" cy="46166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Священник</a:t>
            </a:r>
          </a:p>
          <a:p>
            <a:pPr algn="ctr"/>
            <a:r>
              <a:rPr lang="ru-RU" sz="6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Павел </a:t>
            </a:r>
            <a: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Флоренский</a:t>
            </a:r>
          </a:p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22.01.1882 – 08.12.1937</a:t>
            </a:r>
          </a:p>
          <a:p>
            <a:pPr algn="ctr"/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8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ru-RU" sz="4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Русский Леонардо</a:t>
            </a:r>
          </a:p>
          <a:p>
            <a:pPr algn="ctr"/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5589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xmlns="" id="{A5A6B72C-1F08-4433-BD90-5A776DFFF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3CFBB75-626A-41EA-AB8C-6F4BFB1A0D8D}"/>
              </a:ext>
            </a:extLst>
          </p:cNvPr>
          <p:cNvSpPr txBox="1"/>
          <p:nvPr/>
        </p:nvSpPr>
        <p:spPr>
          <a:xfrm>
            <a:off x="3245129" y="648650"/>
            <a:ext cx="8946871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1916 по 1925 Флоренский пишет ряд религиозно-философских работ, включая 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«Очерки философии культа» (1918), «Иконостас» (1922), работает над своими воспоминаниями. Ему удаётся совершить главное открытие своей жизни – мистическую обратную перспективу.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Наряду с этим он возвращается к занятиям физикой и математикой, работая также в области техники и материаловедения. C 1921 года работает в системе </a:t>
            </a:r>
            <a:r>
              <a:rPr lang="ru-RU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Главэнерго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принимая участие в ГОЭЛРО, а в 1924 году выпускает в свет большую монографию о диэлектриках. 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Одновременно Флоренский работает в Комиссии по охране памятников искусства и старины Троице-Сергиевой Лавры, являясь её учёным секретарём, и пишет ряд работ по древнерусскому искусству. 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1922 году он издаёт за свой счёт свой научно-философский труд «Мнимости в геометрии».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734C548-CA14-4274-B98B-8652284B09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4" t="2703" r="2340" b="4205"/>
          <a:stretch/>
        </p:blipFill>
        <p:spPr>
          <a:xfrm>
            <a:off x="7463009" y="3716190"/>
            <a:ext cx="4144027" cy="3023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5D0AD8C-3D1B-46BA-B741-F9A37D1717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27" t="2064" r="2701" b="4442"/>
          <a:stretch/>
        </p:blipFill>
        <p:spPr>
          <a:xfrm rot="21352821">
            <a:off x="478608" y="1004749"/>
            <a:ext cx="2732042" cy="3423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D6F72BE5-0C62-48E9-A70C-B07A2407AD15}"/>
              </a:ext>
            </a:extLst>
          </p:cNvPr>
          <p:cNvSpPr/>
          <p:nvPr/>
        </p:nvSpPr>
        <p:spPr>
          <a:xfrm>
            <a:off x="74090" y="141595"/>
            <a:ext cx="309694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Труды </a:t>
            </a: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10247" name="Picture 7">
            <a:extLst>
              <a:ext uri="{FF2B5EF4-FFF2-40B4-BE49-F238E27FC236}">
                <a16:creationId xmlns:a16="http://schemas.microsoft.com/office/drawing/2014/main" xmlns="" id="{84E9D81F-6EE2-4994-9116-A46B00148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54" t="5382" r="9453" b="6666"/>
          <a:stretch/>
        </p:blipFill>
        <p:spPr bwMode="auto">
          <a:xfrm>
            <a:off x="2149103" y="3716189"/>
            <a:ext cx="2043872" cy="3023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>
            <a:extLst>
              <a:ext uri="{FF2B5EF4-FFF2-40B4-BE49-F238E27FC236}">
                <a16:creationId xmlns:a16="http://schemas.microsoft.com/office/drawing/2014/main" xmlns="" id="{A814731F-862A-4614-ACD3-C06A669C0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5908" y="3716189"/>
            <a:ext cx="2022137" cy="3023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7766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EA9EA222-80A3-40DF-BAB8-4F91C737D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29EDC351-C580-4A19-A390-6E1AB373E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895" y="949247"/>
            <a:ext cx="5559105" cy="5575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1FD0EB0-E2D5-4517-94CB-6C11BB83846C}"/>
              </a:ext>
            </a:extLst>
          </p:cNvPr>
          <p:cNvSpPr txBox="1"/>
          <p:nvPr/>
        </p:nvSpPr>
        <p:spPr>
          <a:xfrm>
            <a:off x="6135847" y="2738817"/>
            <a:ext cx="6056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Павел Александрович Флоренский – </a:t>
            </a:r>
          </a:p>
          <a:p>
            <a:pPr algn="ctr"/>
            <a:r>
              <a:rPr lang="ru-RU" sz="24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явление не только русской, </a:t>
            </a:r>
          </a:p>
          <a:p>
            <a:pPr algn="ctr"/>
            <a:r>
              <a:rPr lang="ru-RU" sz="24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но и мировой культуры.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FC2AC3A-C54F-4022-A9B7-BA2064FBBA83}"/>
              </a:ext>
            </a:extLst>
          </p:cNvPr>
          <p:cNvSpPr/>
          <p:nvPr/>
        </p:nvSpPr>
        <p:spPr>
          <a:xfrm>
            <a:off x="0" y="14835"/>
            <a:ext cx="121919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Богослов, философ, учёный, поэт…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672EC7F-6196-4083-AE9D-6F85ED8606F8}"/>
              </a:ext>
            </a:extLst>
          </p:cNvPr>
          <p:cNvSpPr txBox="1"/>
          <p:nvPr/>
        </p:nvSpPr>
        <p:spPr>
          <a:xfrm>
            <a:off x="6249797" y="5693990"/>
            <a:ext cx="3863829" cy="830997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Нестеров. Философы (Флоренский и Булгаков). 1917. </a:t>
            </a:r>
          </a:p>
          <a:p>
            <a:pPr algn="ctr"/>
            <a:r>
              <a:rPr lang="ru-RU" sz="160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Третьяковская галерея</a:t>
            </a:r>
            <a:endParaRPr lang="ru-RU" i="0" dirty="0">
              <a:solidFill>
                <a:srgbClr val="3C3C3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3074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C7317D1F-1493-4A47-8EE6-0AD175A64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3211F0-C9D9-4B55-9B9E-99614319C689}"/>
              </a:ext>
            </a:extLst>
          </p:cNvPr>
          <p:cNvSpPr txBox="1"/>
          <p:nvPr/>
        </p:nvSpPr>
        <p:spPr>
          <a:xfrm>
            <a:off x="1384183" y="1008563"/>
            <a:ext cx="68904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Летом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1928 года отца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Павла ссылают в Нижний Новгород. В том же году, по хлопотам Е.П. Пешковой, возвращают из ссылки. 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Была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возможность эмигрировать в Прагу, но Флоренский решает остаться в России. В начале 1930-х годов против него развязывается кампания в советской прессе со статьями погромного и доносительского характера.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AC554F2-03A8-45BD-BB76-FBB1DF8B4B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4625" y="1008563"/>
            <a:ext cx="3641294" cy="5022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4A71379-DBF2-407F-9FB8-DCBC3A1E390C}"/>
              </a:ext>
            </a:extLst>
          </p:cNvPr>
          <p:cNvSpPr/>
          <p:nvPr/>
        </p:nvSpPr>
        <p:spPr>
          <a:xfrm>
            <a:off x="74090" y="141595"/>
            <a:ext cx="768956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1928. Нижний Новгород</a:t>
            </a:r>
            <a:endParaRPr lang="ru-RU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8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1266" name="Picture 2" descr="1928. П.А.Флоренский в ссылке в Нижнем Новгороде">
            <a:extLst>
              <a:ext uri="{FF2B5EF4-FFF2-40B4-BE49-F238E27FC236}">
                <a16:creationId xmlns:a16="http://schemas.microsoft.com/office/drawing/2014/main" xmlns="" id="{7A5FFBAE-E772-4916-BE4A-C78CD0F72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526" y="2462036"/>
            <a:ext cx="5030706" cy="4127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50EC6CC-F402-4D54-907D-4EE38B98E659}"/>
              </a:ext>
            </a:extLst>
          </p:cNvPr>
          <p:cNvSpPr txBox="1"/>
          <p:nvPr/>
        </p:nvSpPr>
        <p:spPr>
          <a:xfrm>
            <a:off x="5621233" y="4738779"/>
            <a:ext cx="2653392" cy="129266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П.А. Флоренский </a:t>
            </a:r>
          </a:p>
          <a:p>
            <a:pPr algn="ctr"/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ссылке </a:t>
            </a:r>
          </a:p>
          <a:p>
            <a:pPr algn="ctr"/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Нижнем Новгороде. </a:t>
            </a:r>
          </a:p>
          <a:p>
            <a:pPr algn="ctr"/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1928 год</a:t>
            </a: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6247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C7317D1F-1493-4A47-8EE6-0AD175A64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4A71379-DBF2-407F-9FB8-DCBC3A1E390C}"/>
              </a:ext>
            </a:extLst>
          </p:cNvPr>
          <p:cNvSpPr/>
          <p:nvPr/>
        </p:nvSpPr>
        <p:spPr>
          <a:xfrm>
            <a:off x="0" y="146620"/>
            <a:ext cx="926285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1933. </a:t>
            </a:r>
            <a:r>
              <a:rPr lang="ru-RU" sz="44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Бамлаг</a:t>
            </a:r>
            <a:r>
              <a:rPr lang="ru-RU" sz="4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. Сковородино</a:t>
            </a:r>
            <a:endParaRPr lang="ru-RU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8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50EC6CC-F402-4D54-907D-4EE38B98E659}"/>
              </a:ext>
            </a:extLst>
          </p:cNvPr>
          <p:cNvSpPr txBox="1"/>
          <p:nvPr/>
        </p:nvSpPr>
        <p:spPr>
          <a:xfrm>
            <a:off x="415968" y="5872347"/>
            <a:ext cx="3263826" cy="5847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П.А. Флоренский в Сковородино (</a:t>
            </a:r>
            <a:r>
              <a:rPr lang="ru-RU" sz="1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Бамлаг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 1933 год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45B4DF-782C-4673-91AF-22D4A4258199}"/>
              </a:ext>
            </a:extLst>
          </p:cNvPr>
          <p:cNvSpPr txBox="1"/>
          <p:nvPr/>
        </p:nvSpPr>
        <p:spPr>
          <a:xfrm>
            <a:off x="3736319" y="1019197"/>
            <a:ext cx="845568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Начинаю большие работы по изучению физики вечной мерзлоты, 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sz="16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писал Флоренский своей жене Анне Михайловне из Свободного в декабре 1933 года. 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Готовлю программу работ, читаю литературу. Примерно месяца через два уеду отсюда на мерзлотную станцию, где можно будет поставить экспериментальные работы… Надеюсь сделать кое-что полезное для экономического развития тех районов, где имеется мерзлота…» Из Сковородино (апрель 1934 года): «Мы тут работаем достаточно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делаем опыты, зарисовки, чертежи, разбиваем лёд, снимаем разрезы, пишем. За эти два месяца кроме мелких работ написали две довольно большие и отправили их в Академию наук на мерзлотный съезд… Довольно часто проходят заседания кружка по изучению мерзлоты, где я сделал уже четыре доклада, пишу в каждом номере стенной газеты «Победить мерзлоту». Строим широкие планы…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D2A5955-94CD-42EE-AEF3-E85D24B62E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1820" y="3786206"/>
            <a:ext cx="3916816" cy="2685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6BB34DE-47F5-4AEC-8C37-03DF009372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56" t="7094" r="8013" b="8013"/>
          <a:stretch/>
        </p:blipFill>
        <p:spPr>
          <a:xfrm>
            <a:off x="424858" y="1052631"/>
            <a:ext cx="3311461" cy="472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3211F0-C9D9-4B55-9B9E-99614319C689}"/>
              </a:ext>
            </a:extLst>
          </p:cNvPr>
          <p:cNvSpPr txBox="1"/>
          <p:nvPr/>
        </p:nvSpPr>
        <p:spPr>
          <a:xfrm>
            <a:off x="424858" y="1052631"/>
            <a:ext cx="3311461" cy="116955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 значилось в учётной документации, в карточке № 81446, Флоренский П.А. прибыл 24.09.1933 года иркутским этапом, осуждён тройкой ОГПУ 27.07 того же года на десять лет.</a:t>
            </a:r>
            <a:endParaRPr lang="ru-RU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7DE4ACE-684E-45E2-B7B2-CBFBEFE3C9C5}"/>
              </a:ext>
            </a:extLst>
          </p:cNvPr>
          <p:cNvSpPr txBox="1"/>
          <p:nvPr/>
        </p:nvSpPr>
        <p:spPr>
          <a:xfrm>
            <a:off x="9810637" y="5459747"/>
            <a:ext cx="2167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Мерзлотная </a:t>
            </a:r>
          </a:p>
          <a:p>
            <a:pPr algn="ctr"/>
            <a:r>
              <a:rPr lang="ru-RU" sz="16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1934. Справка">
            <a:extLst>
              <a:ext uri="{FF2B5EF4-FFF2-40B4-BE49-F238E27FC236}">
                <a16:creationId xmlns:a16="http://schemas.microsoft.com/office/drawing/2014/main" xmlns="" id="{6A45C424-9C32-4B5F-A561-EA7BC118E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3158" y="3786206"/>
            <a:ext cx="4002236" cy="2681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2261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94A8FF46-527C-4FAD-A4E5-91F3C88AE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046857E-AC32-4F2D-81E0-E52618D800E4}"/>
              </a:ext>
            </a:extLst>
          </p:cNvPr>
          <p:cNvSpPr txBox="1"/>
          <p:nvPr/>
        </p:nvSpPr>
        <p:spPr>
          <a:xfrm>
            <a:off x="5150840" y="832655"/>
            <a:ext cx="6907264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Весна тут задерживается, каждую ночь подмораживает, несмотря на тёплый, сравнительно, день. Снег только начинает таять, образовались проталинки, в общем же всё под белым покровом. Море вскрылось лишь местами. Никаких признаков зелени, понятно, нет. Зато белые ночи уже проявили себя. Ты спрашиваешь об агар-агаре. Это вещество вырабатывается из водорослей тёплых морей, но, несомненно, можно получить какой-то родственный продукт и из водорослей соловецких. Как раз вот последние дни я сижу над этой задачей. Тут выступают тонкие вопросы органической и коллоидной химии, так что надо работать головой. Но кроме обсуждаемого продукта из водорослей можно извлечь и ещё много ценных материалов, над ними мы работаем, чтобы всё вещество водорослей использовать по возможности полностью.</a:t>
            </a:r>
          </a:p>
          <a:p>
            <a:pPr algn="r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письма О.П. Флоренской. 16 мая 1935 года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B254543-9FCC-4007-99B0-29C495E6D785}"/>
              </a:ext>
            </a:extLst>
          </p:cNvPr>
          <p:cNvSpPr/>
          <p:nvPr/>
        </p:nvSpPr>
        <p:spPr>
          <a:xfrm>
            <a:off x="73168" y="51561"/>
            <a:ext cx="519419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1934. Соловки</a:t>
            </a:r>
            <a:endParaRPr lang="ru-RU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8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F081E93-2AD0-4462-84F7-763969A3E3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5651" y="4230499"/>
            <a:ext cx="4712453" cy="2334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xmlns="" id="{AB80E138-9ECB-4A8C-AD5E-3B746E468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474" y="832655"/>
            <a:ext cx="4746259" cy="3737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xmlns="" id="{84A4B300-4FB7-40F0-8F03-0EDDBFD0F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1" t="1026" r="1340" b="2969"/>
          <a:stretch/>
        </p:blipFill>
        <p:spPr bwMode="auto">
          <a:xfrm>
            <a:off x="4851634" y="4230498"/>
            <a:ext cx="2334136" cy="2334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08F6244-C393-4B38-9702-A5729EA26D4F}"/>
              </a:ext>
            </a:extLst>
          </p:cNvPr>
          <p:cNvSpPr txBox="1"/>
          <p:nvPr/>
        </p:nvSpPr>
        <p:spPr>
          <a:xfrm>
            <a:off x="297137" y="4736460"/>
            <a:ext cx="4554497" cy="830997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Павел Александрович Флоренский, </a:t>
            </a:r>
          </a:p>
          <a:p>
            <a:pPr algn="ctr"/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протоиерей, выдающийся учёный-энциклопедист, религиозный философ.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0502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950B6BD-35A3-4C4A-86E8-F77F83D17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550427A-22CF-4A47-9559-5F0E1F7EA1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948"/>
          <a:stretch/>
        </p:blipFill>
        <p:spPr>
          <a:xfrm>
            <a:off x="8100226" y="331369"/>
            <a:ext cx="3828919" cy="4743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D9C8C51-4226-4731-B4B1-5F6E441C86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4" t="3609" r="3342" b="4831"/>
          <a:stretch/>
        </p:blipFill>
        <p:spPr>
          <a:xfrm rot="21373256">
            <a:off x="234522" y="394283"/>
            <a:ext cx="4723372" cy="3912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xmlns="" id="{D13B89DA-A12A-418E-8116-0425DC1C7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639" t="14188" r="8502" b="15147"/>
          <a:stretch/>
        </p:blipFill>
        <p:spPr bwMode="auto">
          <a:xfrm>
            <a:off x="4618511" y="2199421"/>
            <a:ext cx="3263432" cy="4517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E826FF9-52ED-447A-90DB-E7662D00B2FD}"/>
              </a:ext>
            </a:extLst>
          </p:cNvPr>
          <p:cNvSpPr/>
          <p:nvPr/>
        </p:nvSpPr>
        <p:spPr>
          <a:xfrm>
            <a:off x="4745687" y="714990"/>
            <a:ext cx="32634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1937</a:t>
            </a:r>
            <a:endParaRPr lang="ru-RU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8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B41C185-AB9B-4F6D-8E93-BE9C64EE6037}"/>
              </a:ext>
            </a:extLst>
          </p:cNvPr>
          <p:cNvSpPr txBox="1"/>
          <p:nvPr/>
        </p:nvSpPr>
        <p:spPr>
          <a:xfrm>
            <a:off x="8100226" y="5225913"/>
            <a:ext cx="3828919" cy="107721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1910 году Павел Флоренский женился на Анне Михайловне Гиацинтовой (1889-1973). У них было пятеро детей: Василий, Кирилл, Михаил, Ольга, Мария.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9488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7BF93EAB-EAEB-40FE-88D2-C8A7377BF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7A552B9-71DB-4033-AEEC-A7F37ADF2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6802"/>
            <a:ext cx="5162719" cy="656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359405-D47E-424D-9500-C2A15182C631}"/>
              </a:ext>
            </a:extLst>
          </p:cNvPr>
          <p:cNvSpPr txBox="1"/>
          <p:nvPr/>
        </p:nvSpPr>
        <p:spPr>
          <a:xfrm>
            <a:off x="5162719" y="472971"/>
            <a:ext cx="6825149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ЗАВЕЩАНИЕ</a:t>
            </a:r>
          </a:p>
          <a:p>
            <a:pPr algn="ctr"/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забывайте рода своего, прошлого своего, изучайте своих дедов и прадедов, работайте над закреплением их памяти. ...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Старайтесь записывать всё, что можете, о прошлом рода, семьи, дома, обстановки, вещей, книг и т.д. Старайтесь собирать портреты, автографы, письма, сочинения печатные и рукописные всех тех, кто имел отношение к семье, к роду, знакомых, родных, друзей. Пусть вся история рода будет закреплена в вашем доме и пусть всё около вас будет напитано воспоминаниями, так чтобы ничего не было мёртвого, </a:t>
            </a:r>
            <a:r>
              <a:rPr lang="ru-RU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вещнаго</a:t>
            </a:r>
            <a:r>
              <a:rPr lang="ru-RU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неодухотворенного. ...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ищите власти, богатства, влияния... Нам не свойственно всё это; в малой же доле оно само придёт, в мере нужной. </a:t>
            </a:r>
          </a:p>
          <a:p>
            <a:pPr algn="ctr"/>
            <a:r>
              <a:rPr lang="ru-RU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иначе станет вам скучно и тягостно жить. </a:t>
            </a:r>
          </a:p>
          <a:p>
            <a:pPr algn="ctr"/>
            <a:endParaRPr lang="ru-RU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Павел Флоренский, 1917-1923 гг.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6473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B353B795-2B22-40B3-A88A-26CC4E426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DC0372D-A3E9-4C51-B634-0A6EB99DED85}"/>
              </a:ext>
            </a:extLst>
          </p:cNvPr>
          <p:cNvSpPr/>
          <p:nvPr/>
        </p:nvSpPr>
        <p:spPr>
          <a:xfrm>
            <a:off x="74090" y="141595"/>
            <a:ext cx="1211791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Ломоносов двадцатого века…</a:t>
            </a:r>
            <a:endParaRPr lang="ru-RU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8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xmlns="" id="{C8E7720C-D36A-475D-9C3A-A5D0C279A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44" t="2064" r="2815" b="8379"/>
          <a:stretch/>
        </p:blipFill>
        <p:spPr bwMode="auto">
          <a:xfrm>
            <a:off x="9009025" y="2238655"/>
            <a:ext cx="2667001" cy="4145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Сергей Иосифович Фудель, 1921 г.">
            <a:extLst>
              <a:ext uri="{FF2B5EF4-FFF2-40B4-BE49-F238E27FC236}">
                <a16:creationId xmlns:a16="http://schemas.microsoft.com/office/drawing/2014/main" xmlns="" id="{86E7E00F-EEB2-4658-9E0D-B70F76086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582"/>
          <a:stretch/>
        </p:blipFill>
        <p:spPr bwMode="auto">
          <a:xfrm>
            <a:off x="517049" y="1052631"/>
            <a:ext cx="2708831" cy="3439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65A0888-F3D2-4150-9CF3-4E4C1E6EBA16}"/>
              </a:ext>
            </a:extLst>
          </p:cNvPr>
          <p:cNvSpPr txBox="1"/>
          <p:nvPr/>
        </p:nvSpPr>
        <p:spPr>
          <a:xfrm>
            <a:off x="2328109" y="3716485"/>
            <a:ext cx="5340289" cy="2562278"/>
          </a:xfrm>
          <a:prstGeom prst="foldedCorner">
            <a:avLst/>
          </a:prstGeom>
          <a:solidFill>
            <a:schemeClr val="bg2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ts val="1575"/>
              </a:lnSpc>
              <a:spcAft>
                <a:spcPts val="1575"/>
              </a:spcAft>
            </a:pPr>
            <a:r>
              <a:rPr lang="ru-RU" sz="1800" i="1" dirty="0">
                <a:solidFill>
                  <a:srgbClr val="222222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algn="just">
              <a:lnSpc>
                <a:spcPts val="1575"/>
              </a:lnSpc>
              <a:spcAft>
                <a:spcPts val="1575"/>
              </a:spcAft>
            </a:pPr>
            <a:r>
              <a:rPr lang="ru-RU" sz="1800" i="1" dirty="0">
                <a:solidFill>
                  <a:srgbClr val="222222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8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бы меня спросили, как в общем итоге определить значение Флоренского для людей, я бы сказал, что оно может быть сведено к властному направлению нашего сознания в реальность духовной жизни, в действительность общения с божественным миром.</a:t>
            </a:r>
          </a:p>
          <a:p>
            <a:pPr algn="r">
              <a:lnSpc>
                <a:spcPts val="1575"/>
              </a:lnSpc>
              <a:spcAft>
                <a:spcPts val="1575"/>
              </a:spcAft>
            </a:pPr>
            <a:r>
              <a:rPr lang="ru-RU" sz="18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Сергей </a:t>
            </a:r>
            <a:r>
              <a:rPr lang="ru-RU" sz="18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Фудель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BE199F-FC83-4969-8F92-387F96D0A5D7}"/>
              </a:ext>
            </a:extLst>
          </p:cNvPr>
          <p:cNvSpPr txBox="1"/>
          <p:nvPr/>
        </p:nvSpPr>
        <p:spPr>
          <a:xfrm>
            <a:off x="5972961" y="1511079"/>
            <a:ext cx="3390874" cy="1582791"/>
          </a:xfrm>
          <a:prstGeom prst="foldedCorner">
            <a:avLst/>
          </a:prstGeom>
          <a:solidFill>
            <a:schemeClr val="bg2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ts val="1575"/>
              </a:lnSpc>
              <a:spcAft>
                <a:spcPts val="1575"/>
              </a:spcAft>
            </a:pPr>
            <a:r>
              <a:rPr lang="ru-RU" sz="1800" i="1" dirty="0">
                <a:solidFill>
                  <a:srgbClr val="222222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algn="ctr">
              <a:lnSpc>
                <a:spcPts val="1575"/>
              </a:lnSpc>
              <a:spcAft>
                <a:spcPts val="1575"/>
              </a:spcAft>
            </a:pPr>
            <a:r>
              <a:rPr lang="ru-RU" sz="18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Флоренский – Паскаль нашего времени…</a:t>
            </a:r>
          </a:p>
          <a:p>
            <a:pPr algn="r">
              <a:lnSpc>
                <a:spcPts val="1575"/>
              </a:lnSpc>
              <a:spcAft>
                <a:spcPts val="1575"/>
              </a:spcAft>
            </a:pPr>
            <a:r>
              <a:rPr lang="ru-RU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Василий Розанов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9906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B353B795-2B22-40B3-A88A-26CC4E426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C15E06D-B989-42EE-803E-3B667E65F56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767" y="597454"/>
            <a:ext cx="4296007" cy="5937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9EB8951-C1CB-4490-91D4-585E534E1A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159"/>
          <a:stretch/>
        </p:blipFill>
        <p:spPr>
          <a:xfrm>
            <a:off x="5485541" y="2677399"/>
            <a:ext cx="6229920" cy="385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1515344-15BC-4ED6-B01D-1F137E95C025}"/>
              </a:ext>
            </a:extLst>
          </p:cNvPr>
          <p:cNvSpPr/>
          <p:nvPr/>
        </p:nvSpPr>
        <p:spPr>
          <a:xfrm>
            <a:off x="5485540" y="61492"/>
            <a:ext cx="622992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Память </a:t>
            </a:r>
            <a:endParaRPr lang="ru-RU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8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73C5D71-74DD-443F-9F52-8D0329C55C86}"/>
              </a:ext>
            </a:extLst>
          </p:cNvPr>
          <p:cNvSpPr txBox="1"/>
          <p:nvPr/>
        </p:nvSpPr>
        <p:spPr>
          <a:xfrm>
            <a:off x="5485540" y="953979"/>
            <a:ext cx="62299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в России памятник выдающемуся учёному и мыслителю ХХ века священнику Павлу Флоренскому установили в Сергиевом Посаде рядом с музеем на территории мемориального комплекса возле памятного знака «Всем пострадавшим в годы гонений и репрессий».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4152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366823A3-F1CD-4D57-85EA-40BA61FD2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42C20FE-D842-4723-B762-726351FB3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015" y="1109444"/>
            <a:ext cx="5749985" cy="4360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3FE54C8-43CD-42C8-8CBC-6B6FA788EEFD}"/>
              </a:ext>
            </a:extLst>
          </p:cNvPr>
          <p:cNvSpPr txBox="1"/>
          <p:nvPr/>
        </p:nvSpPr>
        <p:spPr>
          <a:xfrm>
            <a:off x="6097398" y="1063527"/>
            <a:ext cx="609460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Павел Флоренский родился 9 (21) января 1882 года в местечке Евлах </a:t>
            </a:r>
            <a:r>
              <a:rPr lang="ru-RU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Елизаветпольской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губернии (ныне Азербайджан). </a:t>
            </a:r>
          </a:p>
          <a:p>
            <a:pPr algn="ctr"/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Отец – Александр Иванович Флоренский, русский;</a:t>
            </a:r>
          </a:p>
          <a:p>
            <a:pPr algn="ctr"/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мать – Ольга (</a:t>
            </a:r>
            <a:r>
              <a:rPr lang="ru-RU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Саломия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Саломэ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) Павловна Сапарова (</a:t>
            </a:r>
            <a:r>
              <a:rPr lang="ru-RU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Сапарьян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) из древнего армянского рода.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795AFB4-60E0-4E0A-8B5C-C2FC3ABECF99}"/>
              </a:ext>
            </a:extLst>
          </p:cNvPr>
          <p:cNvSpPr/>
          <p:nvPr/>
        </p:nvSpPr>
        <p:spPr>
          <a:xfrm>
            <a:off x="346014" y="179806"/>
            <a:ext cx="57499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Семья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7F3F77A-F21B-43EE-B7F1-219D326FD763}"/>
              </a:ext>
            </a:extLst>
          </p:cNvPr>
          <p:cNvSpPr txBox="1"/>
          <p:nvPr/>
        </p:nvSpPr>
        <p:spPr>
          <a:xfrm>
            <a:off x="346015" y="5661913"/>
            <a:ext cx="5749985" cy="1077218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Сидят: Александр Иванович, Раиса, Павел, Елизавета, Ольга Павловна, Александр. Стоят: Ольга, Елизавета Павловна Сапарова (в замужестве 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Мелик-Беглярова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Юлия.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Тифлис, 1900 год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2410FB89-85A7-4DCD-8670-FEAC51805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528" t="7707" r="4440" b="36410"/>
          <a:stretch/>
        </p:blipFill>
        <p:spPr bwMode="auto">
          <a:xfrm>
            <a:off x="6560190" y="2910355"/>
            <a:ext cx="3358132" cy="3705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9DB0D31-BA0B-49E5-A7E7-FA80DBF183B1}"/>
              </a:ext>
            </a:extLst>
          </p:cNvPr>
          <p:cNvSpPr txBox="1"/>
          <p:nvPr/>
        </p:nvSpPr>
        <p:spPr>
          <a:xfrm>
            <a:off x="9918322" y="3605128"/>
            <a:ext cx="2299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Павел Флоренский с братом Шурой.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Тифлис,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 1890 года</a:t>
            </a:r>
          </a:p>
        </p:txBody>
      </p:sp>
    </p:spTree>
    <p:extLst>
      <p:ext uri="{BB962C8B-B14F-4D97-AF65-F5344CB8AC3E}">
        <p14:creationId xmlns:p14="http://schemas.microsoft.com/office/powerpoint/2010/main" xmlns="" val="848553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63914614-B5EC-4097-9828-BBE544D06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592827-1136-41B3-BD94-52AC7168BE71}"/>
              </a:ext>
            </a:extLst>
          </p:cNvPr>
          <p:cNvSpPr txBox="1"/>
          <p:nvPr/>
        </p:nvSpPr>
        <p:spPr>
          <a:xfrm>
            <a:off x="6832680" y="1568703"/>
            <a:ext cx="53593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Род костромских Флоренских начинается </a:t>
            </a:r>
            <a:endParaRPr lang="en-US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в </a:t>
            </a:r>
            <a:r>
              <a:rPr lang="en-US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XVII</a:t>
            </a:r>
            <a:r>
              <a:rPr lang="ru-RU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веке в селе Завражье. </a:t>
            </a:r>
          </a:p>
          <a:p>
            <a:pPr algn="ctr"/>
            <a:r>
              <a:rPr lang="ru-RU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Четыре поколения Флоренских служили священниками в храмах Завражья, </a:t>
            </a:r>
          </a:p>
          <a:p>
            <a:pPr algn="ctr"/>
            <a:r>
              <a:rPr lang="ru-RU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а Надежда Флоренская, (она принадлежит к пятому поколению) была </a:t>
            </a:r>
            <a:r>
              <a:rPr lang="ru-RU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псаломщицей</a:t>
            </a:r>
            <a:r>
              <a:rPr lang="ru-RU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в церкви Рождества Богородицы в селе Завражье. </a:t>
            </a:r>
          </a:p>
          <a:p>
            <a:pPr algn="ctr"/>
            <a:r>
              <a:rPr lang="ru-RU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Павел Александрович Флоренский – это уже седьмое поколение рода Флоренских.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E3F66966-4BF0-4841-991C-FEC7B6FB7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61"/>
          <a:stretch/>
        </p:blipFill>
        <p:spPr bwMode="auto">
          <a:xfrm>
            <a:off x="212521" y="1144988"/>
            <a:ext cx="6620159" cy="4568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57AE111-BE45-41F2-AA06-BE767E5FBDD9}"/>
              </a:ext>
            </a:extLst>
          </p:cNvPr>
          <p:cNvSpPr/>
          <p:nvPr/>
        </p:nvSpPr>
        <p:spPr>
          <a:xfrm>
            <a:off x="212521" y="179806"/>
            <a:ext cx="662015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Завражье</a:t>
            </a:r>
          </a:p>
        </p:txBody>
      </p:sp>
    </p:spTree>
    <p:extLst>
      <p:ext uri="{BB962C8B-B14F-4D97-AF65-F5344CB8AC3E}">
        <p14:creationId xmlns:p14="http://schemas.microsoft.com/office/powerpoint/2010/main" xmlns="" val="3591146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E4840102-FF4A-46BA-973B-3151EEFC5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629E3BB-3F8F-4111-B200-B0589CA084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19" t="25688" r="11162" b="6666"/>
          <a:stretch/>
        </p:blipFill>
        <p:spPr>
          <a:xfrm>
            <a:off x="1680578" y="688605"/>
            <a:ext cx="5062591" cy="3090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0F50DD3-425C-455E-A5AB-12649CDF907E}"/>
              </a:ext>
            </a:extLst>
          </p:cNvPr>
          <p:cNvSpPr/>
          <p:nvPr/>
        </p:nvSpPr>
        <p:spPr>
          <a:xfrm>
            <a:off x="1" y="-20829"/>
            <a:ext cx="121919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Нерехтский уезд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958BD52-5BD4-422D-AFF3-B9404FA6C6EE}"/>
              </a:ext>
            </a:extLst>
          </p:cNvPr>
          <p:cNvSpPr txBox="1"/>
          <p:nvPr/>
        </p:nvSpPr>
        <p:spPr>
          <a:xfrm>
            <a:off x="6743169" y="893883"/>
            <a:ext cx="5292062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2B1B2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Фамилия Флоренских часто встречалась среди священников двух уездов Костромской губернии –Костромского и Нерехтского. Именно с Нерехтским уездом в 1904-1908 гг. связан П.А. Флоренский. Это годы удивительной дружбы с Сергеем Семёновичем Троицким (8 августа 1881 – 2 ноября 1910). </a:t>
            </a:r>
          </a:p>
          <a:p>
            <a:pPr algn="ctr"/>
            <a:endParaRPr lang="ru-RU" sz="1000" dirty="0">
              <a:solidFill>
                <a:srgbClr val="2B1B2B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rgbClr val="2B1B2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Село </a:t>
            </a:r>
            <a:r>
              <a:rPr lang="ru-RU" sz="1600" dirty="0" err="1">
                <a:solidFill>
                  <a:srgbClr val="2B1B2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Толпыгино</a:t>
            </a:r>
            <a:r>
              <a:rPr lang="ru-RU" sz="1600" dirty="0">
                <a:solidFill>
                  <a:srgbClr val="2B1B2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р. </a:t>
            </a:r>
            <a:r>
              <a:rPr lang="ru-RU" sz="1600" dirty="0" err="1">
                <a:solidFill>
                  <a:srgbClr val="2B1B2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Шаче</a:t>
            </a:r>
            <a:r>
              <a:rPr lang="ru-RU" sz="1600" dirty="0">
                <a:solidFill>
                  <a:srgbClr val="2B1B2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находилось в 40 верстах от Нерехты и в нескольких от фабричного села Большого Яковлевского (сейчас г. Приволжск Ивановской обл.). </a:t>
            </a:r>
          </a:p>
          <a:p>
            <a:pPr algn="ctr"/>
            <a:r>
              <a:rPr lang="ru-RU" sz="1600" dirty="0">
                <a:solidFill>
                  <a:srgbClr val="2B1B2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1904-1908 гг. в нём было 55 крестьянских дворов, в которых жили 338 крестьян. Посреди села стоял Воскресенский храм. Здесь, в </a:t>
            </a:r>
            <a:r>
              <a:rPr lang="ru-RU" sz="1600" dirty="0" err="1">
                <a:solidFill>
                  <a:srgbClr val="2B1B2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толпыгинском</a:t>
            </a:r>
            <a:r>
              <a:rPr lang="ru-RU" sz="1600" dirty="0">
                <a:solidFill>
                  <a:srgbClr val="2B1B2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храме, читали друзья свои первые проповеди. </a:t>
            </a:r>
            <a:endParaRPr lang="ru-RU" sz="14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3AF2873-CC85-47A6-AEA6-2025F1BE4223}"/>
              </a:ext>
            </a:extLst>
          </p:cNvPr>
          <p:cNvSpPr txBox="1"/>
          <p:nvPr/>
        </p:nvSpPr>
        <p:spPr>
          <a:xfrm>
            <a:off x="5337156" y="4351395"/>
            <a:ext cx="6698074" cy="156966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2B1B2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«Радость навеки» – слово, сказанное за литургией 7 января 1905 года в храме с. Толпыгина Нерехтского уезда Костромской губернии Павлом Флоренским, одна из его первых проповедей: </a:t>
            </a:r>
            <a:r>
              <a:rPr lang="ru-RU" sz="1600" b="1" i="1" dirty="0">
                <a:solidFill>
                  <a:srgbClr val="2B1B2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«... Царство Небесное </a:t>
            </a:r>
            <a:r>
              <a:rPr lang="ru-RU" sz="1600" b="1" dirty="0">
                <a:solidFill>
                  <a:srgbClr val="2B1B2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b="1" i="1" dirty="0">
                <a:solidFill>
                  <a:srgbClr val="2B1B2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это божественная часть души человеческой. Найти её в себе и в других, увериться очами в святости твари Божией, в доброте и любви людей </a:t>
            </a:r>
            <a:r>
              <a:rPr lang="ru-RU" sz="1600" b="1" dirty="0">
                <a:solidFill>
                  <a:srgbClr val="2B1B2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b="1" i="1" dirty="0">
                <a:solidFill>
                  <a:srgbClr val="2B1B2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тут вечное блаженство и вечная жизнь»</a:t>
            </a:r>
            <a:endParaRPr lang="ru-RU" sz="14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459F8FD-A456-46DF-8C87-D7AB0871AA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564" y="3335065"/>
            <a:ext cx="5062591" cy="3375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59298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7C480625-BD55-4B91-8C70-CEE2FB8ED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ED1955A-A4B2-4BCC-A7B1-7F223DAFE5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03" t="8248" r="48013" b="10773"/>
          <a:stretch/>
        </p:blipFill>
        <p:spPr>
          <a:xfrm>
            <a:off x="307596" y="933323"/>
            <a:ext cx="3365137" cy="4543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84121F4-27C2-4AAB-9FA3-3CBE7E9DCCAC}"/>
              </a:ext>
            </a:extLst>
          </p:cNvPr>
          <p:cNvSpPr/>
          <p:nvPr/>
        </p:nvSpPr>
        <p:spPr>
          <a:xfrm>
            <a:off x="-1398" y="119321"/>
            <a:ext cx="121919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Село </a:t>
            </a:r>
            <a:r>
              <a:rPr lang="ru-RU" sz="28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Толпыгино</a:t>
            </a:r>
            <a:r>
              <a:rPr lang="ru-RU" sz="2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 Нерехтского уезда Костромской губернии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5F8ACA7-60CD-4BAF-8925-D283E8B41143}"/>
              </a:ext>
            </a:extLst>
          </p:cNvPr>
          <p:cNvSpPr txBox="1"/>
          <p:nvPr/>
        </p:nvSpPr>
        <p:spPr>
          <a:xfrm>
            <a:off x="307596" y="5625123"/>
            <a:ext cx="3365137" cy="5847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Павел Флоренский с жителями села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Толпыгино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Около 1906 года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BA2249E-EAED-4C9C-87BC-717183A84C10}"/>
              </a:ext>
            </a:extLst>
          </p:cNvPr>
          <p:cNvSpPr txBox="1"/>
          <p:nvPr/>
        </p:nvSpPr>
        <p:spPr>
          <a:xfrm>
            <a:off x="3748235" y="1065923"/>
            <a:ext cx="515248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2B1B2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безвестном Толпыгине Флоренский начинает изучать народную жизнь. Он считал, что есть «царский путь» – это путь монографического изучения народной жизни, для чего необходимо изучить тот или иной уголок «до тончайших сплетений жизненной ткани и, притом, всесторонне». Материал, собранный в Толпыгине, Флоренский намеревался опубликовать по мере обработки и начал с публикации частушек. Изданием сборника частушек, по собственному признанию, он хотел побудить многих сделать то же самое для других уголков Костромского края. В предисловии к изданию он писал, что Костромская губерния с точки зрения лингвистики и фольклора – одна из наиболее интересных губерний России. Как перспективу Флоренский видел восстановление на основе подобных работ древней этнографической карты края. Однако эта работа осталась единственной.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8E359370-7D04-451F-8CC5-593351DF7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06"/>
          <a:stretch/>
        </p:blipFill>
        <p:spPr bwMode="auto">
          <a:xfrm rot="322372">
            <a:off x="8999577" y="1814676"/>
            <a:ext cx="2864629" cy="4161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10746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38C5EF1E-9ED2-4438-A577-F3C16C7CE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4FD964CE-0218-4C6C-9429-5CA030A9C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7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8" t="3697" r="3750" b="2848"/>
          <a:stretch/>
        </p:blipFill>
        <p:spPr bwMode="auto">
          <a:xfrm>
            <a:off x="481155" y="1070409"/>
            <a:ext cx="3380764" cy="5385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3611EDB-0B4E-4D09-A71D-344205EC74B0}"/>
              </a:ext>
            </a:extLst>
          </p:cNvPr>
          <p:cNvSpPr txBox="1"/>
          <p:nvPr/>
        </p:nvSpPr>
        <p:spPr>
          <a:xfrm>
            <a:off x="4236408" y="919925"/>
            <a:ext cx="784892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 17 лет Павел пережил два ярких видения, которые определили его жизненный путь. В своей книге воспоминаний он рассказывает, что Бог явился ему во сне:</a:t>
            </a:r>
          </a:p>
          <a:p>
            <a:pPr algn="ctr"/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 ощущал себя на каторге, может быть, в рудниках… Мною овладело безвыходное отчаяние, и я сознал окончательную невозможность выйти отсюда, окончательную  отрезанность от мира видимого. В это мгновение тончайший луч, который был не то незримым светом, не то </a:t>
            </a:r>
            <a:r>
              <a:rPr lang="ru-RU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неслышанным</a:t>
            </a:r>
            <a:r>
              <a:rPr lang="ru-RU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звуком, принёс имя – Бог… в этой вести давалась надежда и вместе с тем бурное и внезапное сознание, что или гибель, или спасение этим именем и никаким другим… Мне это было откровением, открытием, потрясением, ударом. От внезапности этого удара я вдруг проснулся, как разбуженный внешней силой, и, сам не зная для чего, но подводя итог всему пережитому, выкрикнул на всю комнату: „Нет, нельзя жить без Бога!“</a:t>
            </a:r>
          </a:p>
          <a:p>
            <a:pPr algn="ctr"/>
            <a:endParaRPr lang="ru-RU" sz="1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стоял во дворе, залитом лунным светом… В воздухе раздался совершенно отчётливый и громкий голос, назвавший дважды моё имя: „Павел! Павел!“– и больше ничего. Это не было ни укоризна, ни просьба, ни гнев, ни даже нежность, а именно зов, – в мажорном ладе, без каких-либо косвенных оттенков. Он выражал прямо и точно именно и только то, что хотел выразить, – призыв».</a:t>
            </a:r>
          </a:p>
          <a:p>
            <a:pPr algn="ctr"/>
            <a:endParaRPr lang="ru-RU" sz="1600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П. Флоренский. Из книги воспоминаний</a:t>
            </a:r>
          </a:p>
          <a:p>
            <a:pPr algn="r"/>
            <a:endParaRPr lang="ru-RU" sz="16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95E66A7-6082-4DCF-9F29-25DE2CD5F627}"/>
              </a:ext>
            </a:extLst>
          </p:cNvPr>
          <p:cNvSpPr/>
          <p:nvPr/>
        </p:nvSpPr>
        <p:spPr>
          <a:xfrm>
            <a:off x="106666" y="150484"/>
            <a:ext cx="442099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Юность</a:t>
            </a: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047121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7BF93EAB-EAEB-40FE-88D2-C8A7377BF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6AF7D4C4-A38F-471B-8B24-CF8D19C00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90" t="8562" r="6409" b="11927"/>
          <a:stretch/>
        </p:blipFill>
        <p:spPr bwMode="auto">
          <a:xfrm>
            <a:off x="638784" y="978051"/>
            <a:ext cx="3967992" cy="5452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F3C1FBB-09B1-4D21-9AFD-7A7CE9E2B861}"/>
              </a:ext>
            </a:extLst>
          </p:cNvPr>
          <p:cNvSpPr/>
          <p:nvPr/>
        </p:nvSpPr>
        <p:spPr>
          <a:xfrm>
            <a:off x="427840" y="104305"/>
            <a:ext cx="442099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Образование</a:t>
            </a: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AFFEF267-2246-4A71-80CC-A51865EDC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7862" y="2863381"/>
            <a:ext cx="2306994" cy="3567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515B97F5-412C-4C63-B728-39CF56A95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44917" y="3144459"/>
            <a:ext cx="2530154" cy="3567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BB1AB18-C1C4-46F1-B9AF-FD342B5735D1}"/>
              </a:ext>
            </a:extLst>
          </p:cNvPr>
          <p:cNvSpPr txBox="1"/>
          <p:nvPr/>
        </p:nvSpPr>
        <p:spPr>
          <a:xfrm>
            <a:off x="4697834" y="978051"/>
            <a:ext cx="749416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1899 году Павел окончил 2-ю Тифлисскую гимназию и поступил на физико-математический факультет Московского университета. 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университете он знакомится с Андреем Белым, а через него с Брюсовым, Бальмонтом, Мережковским, Гиппиус, Блоком. 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Печатается в журналах «Новый Путь» и «Весы». 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студенческие годы увлёкся учением Владимира Соловьёва и архимандрита Серапиона (Машкина). </a:t>
            </a:r>
          </a:p>
          <a:p>
            <a:pPr algn="ctr"/>
            <a:endParaRPr lang="ru-RU" sz="160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7477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7BF93EAB-EAEB-40FE-88D2-C8A7377BF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F3C1FBB-09B1-4D21-9AFD-7A7CE9E2B861}"/>
              </a:ext>
            </a:extLst>
          </p:cNvPr>
          <p:cNvSpPr/>
          <p:nvPr/>
        </p:nvSpPr>
        <p:spPr>
          <a:xfrm>
            <a:off x="427840" y="104305"/>
            <a:ext cx="442099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Образование</a:t>
            </a: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BB1AB18-C1C4-46F1-B9AF-FD342B5735D1}"/>
              </a:ext>
            </a:extLst>
          </p:cNvPr>
          <p:cNvSpPr txBox="1"/>
          <p:nvPr/>
        </p:nvSpPr>
        <p:spPr>
          <a:xfrm>
            <a:off x="4874004" y="978051"/>
            <a:ext cx="716419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окончании университета, по благословению епископа Антония (</a:t>
            </a:r>
            <a:r>
              <a:rPr lang="ru-RU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Флоренсова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Павел поступает в Московскую духовную академию, 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где у него возникает замысел сочинения «Столп и утверждение истины», которую он завершил к концу обучения (1908). 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1911 принимает священство. 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1912 году назначается редактором академического журнала 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«Богословский вестник».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xmlns="" id="{5A49053D-FCDF-45F3-B609-EAD312ED4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643" y="978051"/>
            <a:ext cx="4142563" cy="5523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xmlns="" id="{18BF8760-1C40-48EF-96E1-F0166B17D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8167" y="2923471"/>
            <a:ext cx="2678546" cy="3738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xmlns="" id="{FA041481-B125-4647-9444-76F5C356F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3424" r="5340" b="12906"/>
          <a:stretch/>
        </p:blipFill>
        <p:spPr bwMode="auto">
          <a:xfrm rot="382939">
            <a:off x="9093088" y="2940607"/>
            <a:ext cx="2845474" cy="3704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0351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7BF93EAB-EAEB-40FE-88D2-C8A7377BF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0EEE6B2-D2BA-4068-873E-FA63C3B0EC36}"/>
              </a:ext>
            </a:extLst>
          </p:cNvPr>
          <p:cNvSpPr/>
          <p:nvPr/>
        </p:nvSpPr>
        <p:spPr>
          <a:xfrm>
            <a:off x="325673" y="144368"/>
            <a:ext cx="442099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Революция</a:t>
            </a: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EFC84B8-232F-4B07-8CD0-DE2D8FE96A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96" b="12460"/>
          <a:stretch/>
        </p:blipFill>
        <p:spPr>
          <a:xfrm>
            <a:off x="201336" y="1018114"/>
            <a:ext cx="4545335" cy="3047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56F0058A-4456-40A5-95DE-0DFFACE6FE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141" t="44282" r="8191" b="4097"/>
          <a:stretch/>
        </p:blipFill>
        <p:spPr bwMode="auto">
          <a:xfrm>
            <a:off x="4615389" y="2488567"/>
            <a:ext cx="2829942" cy="4265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66797FA-0D23-4F45-9965-62E2D507CB75}"/>
              </a:ext>
            </a:extLst>
          </p:cNvPr>
          <p:cNvSpPr txBox="1"/>
          <p:nvPr/>
        </p:nvSpPr>
        <p:spPr>
          <a:xfrm>
            <a:off x="4746671" y="650459"/>
            <a:ext cx="74453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События революции Флоренский воспринимает как живой апокалипсис и в этом смысле метафизически приветствует, но философски и политически всё более склоняется к теократическому монархизму. Сближается с Василием Розановым и становится его духовником, требуя отречения от всех еретических трудов. Пытается убедить власти, что Троице-Сергиева лавра – величайшая духовная ценность и не может сохраниться как мёртвый музей. 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683D5FF-F83B-42E7-B8BD-FE0B6CE2E813}"/>
              </a:ext>
            </a:extLst>
          </p:cNvPr>
          <p:cNvSpPr txBox="1"/>
          <p:nvPr/>
        </p:nvSpPr>
        <p:spPr>
          <a:xfrm>
            <a:off x="201336" y="4165472"/>
            <a:ext cx="4414053" cy="830997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Духовная Академия. Священник Павел Флоренский со студентами. </a:t>
            </a:r>
          </a:p>
          <a:p>
            <a:pPr algn="ctr"/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Сергиев Посад, 15 мая 1912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xmlns="" id="{B9C48E62-18CA-4329-BB19-943EB4E3B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49049" y="2141790"/>
            <a:ext cx="2740097" cy="461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879175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</TotalTime>
  <Words>1271</Words>
  <Application>Microsoft Office PowerPoint</Application>
  <PresentationFormat>Произвольный</PresentationFormat>
  <Paragraphs>104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anna_sergey64@outlook.com</dc:creator>
  <cp:lastModifiedBy>Windows User</cp:lastModifiedBy>
  <cp:revision>8</cp:revision>
  <dcterms:created xsi:type="dcterms:W3CDTF">2022-03-11T03:01:22Z</dcterms:created>
  <dcterms:modified xsi:type="dcterms:W3CDTF">2022-03-15T12:50:24Z</dcterms:modified>
</cp:coreProperties>
</file>